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334" r:id="rId2"/>
    <p:sldId id="369" r:id="rId3"/>
    <p:sldId id="370" r:id="rId4"/>
    <p:sldId id="372" r:id="rId5"/>
    <p:sldId id="373" r:id="rId6"/>
    <p:sldId id="374" r:id="rId7"/>
    <p:sldId id="375" r:id="rId8"/>
    <p:sldId id="376" r:id="rId9"/>
    <p:sldId id="377" r:id="rId10"/>
    <p:sldId id="378" r:id="rId11"/>
    <p:sldId id="379" r:id="rId12"/>
    <p:sldId id="380" r:id="rId13"/>
    <p:sldId id="381" r:id="rId14"/>
    <p:sldId id="382" r:id="rId15"/>
    <p:sldId id="383" r:id="rId16"/>
    <p:sldId id="385"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92AA2"/>
    <a:srgbClr val="1D1496"/>
    <a:srgbClr val="FE230C"/>
    <a:srgbClr val="0033CC"/>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615" autoAdjust="0"/>
    <p:restoredTop sz="86357" autoAdjust="0"/>
  </p:normalViewPr>
  <p:slideViewPr>
    <p:cSldViewPr>
      <p:cViewPr varScale="1">
        <p:scale>
          <a:sx n="98" d="100"/>
          <a:sy n="98" d="100"/>
        </p:scale>
        <p:origin x="-2004" y="-102"/>
      </p:cViewPr>
      <p:guideLst>
        <p:guide orient="horz" pos="2160"/>
        <p:guide pos="2861"/>
      </p:guideLst>
    </p:cSldViewPr>
  </p:slideViewPr>
  <p:outlineViewPr>
    <p:cViewPr>
      <p:scale>
        <a:sx n="33" d="100"/>
        <a:sy n="33" d="100"/>
      </p:scale>
      <p:origin x="0" y="738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4A6A17-8E72-4709-B2EB-524D869D35D5}" type="datetimeFigureOut">
              <a:rPr lang="zh-CN" altLang="en-US" smtClean="0"/>
              <a:pPr/>
              <a:t>2015/12/11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BB479B-7C2D-43F5-BDD8-FE14A3C96E10}" type="slidenum">
              <a:rPr lang="zh-CN" altLang="en-US" smtClean="0"/>
              <a:pPr/>
              <a:t>‹#›</a:t>
            </a:fld>
            <a:endParaRPr lang="zh-CN" altLang="en-US"/>
          </a:p>
        </p:txBody>
      </p:sp>
    </p:spTree>
    <p:extLst>
      <p:ext uri="{BB962C8B-B14F-4D97-AF65-F5344CB8AC3E}">
        <p14:creationId xmlns:p14="http://schemas.microsoft.com/office/powerpoint/2010/main" val="18773943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auto">
      <p:bgPr>
        <a:solidFill>
          <a:srgbClr val="FFFFFF"/>
        </a:solidFill>
        <a:effectLst/>
      </p:bgPr>
    </p:bg>
    <p:spTree>
      <p:nvGrpSpPr>
        <p:cNvPr id="1" name=""/>
        <p:cNvGrpSpPr/>
        <p:nvPr/>
      </p:nvGrpSpPr>
      <p:grpSpPr>
        <a:xfrm>
          <a:off x="0" y="0"/>
          <a:ext cx="0" cy="0"/>
          <a:chOff x="0" y="0"/>
          <a:chExt cx="0" cy="0"/>
        </a:xfrm>
      </p:grpSpPr>
      <p:pic>
        <p:nvPicPr>
          <p:cNvPr id="4" name="Picture 2" descr="21"/>
          <p:cNvPicPr>
            <a:picLocks noChangeAspect="1" noChangeArrowheads="1"/>
          </p:cNvPicPr>
          <p:nvPr userDrawn="1"/>
        </p:nvPicPr>
        <p:blipFill>
          <a:blip r:embed="rId2"/>
          <a:srcRect/>
          <a:stretch>
            <a:fillRect/>
          </a:stretch>
        </p:blipFill>
        <p:spPr bwMode="auto">
          <a:xfrm>
            <a:off x="0" y="6350"/>
            <a:ext cx="9144000" cy="6086475"/>
          </a:xfrm>
          <a:prstGeom prst="rect">
            <a:avLst/>
          </a:prstGeom>
          <a:noFill/>
          <a:ln w="9525">
            <a:noFill/>
            <a:miter lim="800000"/>
            <a:headEnd/>
            <a:tailEnd/>
          </a:ln>
        </p:spPr>
      </p:pic>
      <p:sp>
        <p:nvSpPr>
          <p:cNvPr id="5" name="未知"/>
          <p:cNvSpPr>
            <a:spLocks/>
          </p:cNvSpPr>
          <p:nvPr/>
        </p:nvSpPr>
        <p:spPr bwMode="auto">
          <a:xfrm>
            <a:off x="0" y="1792288"/>
            <a:ext cx="9097963" cy="341312"/>
          </a:xfrm>
          <a:custGeom>
            <a:avLst/>
            <a:gdLst/>
            <a:ahLst/>
            <a:cxnLst>
              <a:cxn ang="0">
                <a:pos x="0" y="0"/>
              </a:cxn>
              <a:cxn ang="0">
                <a:pos x="19" y="279"/>
              </a:cxn>
              <a:cxn ang="0">
                <a:pos x="1824" y="739"/>
              </a:cxn>
              <a:cxn ang="0">
                <a:pos x="3946" y="695"/>
              </a:cxn>
              <a:cxn ang="0">
                <a:pos x="5731" y="297"/>
              </a:cxn>
              <a:cxn ang="0">
                <a:pos x="5722" y="153"/>
              </a:cxn>
              <a:cxn ang="0">
                <a:pos x="0" y="0"/>
              </a:cxn>
            </a:cxnLst>
            <a:rect l="0" t="0" r="r" b="b"/>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nvGrpSpPr>
          <p:cNvPr id="6" name="Group 4"/>
          <p:cNvGrpSpPr>
            <a:grpSpLocks/>
          </p:cNvGrpSpPr>
          <p:nvPr/>
        </p:nvGrpSpPr>
        <p:grpSpPr bwMode="auto">
          <a:xfrm>
            <a:off x="0" y="0"/>
            <a:ext cx="9144000" cy="2089150"/>
            <a:chOff x="0" y="0"/>
            <a:chExt cx="5760" cy="1316"/>
          </a:xfrm>
        </p:grpSpPr>
        <p:grpSp>
          <p:nvGrpSpPr>
            <p:cNvPr id="7" name="Group 5"/>
            <p:cNvGrpSpPr>
              <a:grpSpLocks/>
            </p:cNvGrpSpPr>
            <p:nvPr userDrawn="1"/>
          </p:nvGrpSpPr>
          <p:grpSpPr bwMode="auto">
            <a:xfrm flipV="1">
              <a:off x="18" y="0"/>
              <a:ext cx="5742" cy="1128"/>
              <a:chOff x="0" y="0"/>
              <a:chExt cx="5760" cy="1680"/>
            </a:xfrm>
          </p:grpSpPr>
          <p:sp>
            <p:nvSpPr>
              <p:cNvPr id="9" name="Rectangle 6"/>
              <p:cNvSpPr>
                <a:spLocks noChangeArrowheads="1"/>
              </p:cNvSpPr>
              <p:nvPr userDrawn="1"/>
            </p:nvSpPr>
            <p:spPr bwMode="auto">
              <a:xfrm>
                <a:off x="0" y="0"/>
                <a:ext cx="5760" cy="1680"/>
              </a:xfrm>
              <a:prstGeom prst="rect">
                <a:avLst/>
              </a:prstGeom>
              <a:solidFill>
                <a:schemeClr val="tx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 name="Rectangle 7"/>
              <p:cNvSpPr>
                <a:spLocks noChangeArrowheads="1"/>
              </p:cNvSpPr>
              <p:nvPr userDrawn="1"/>
            </p:nvSpPr>
            <p:spPr bwMode="auto">
              <a:xfrm>
                <a:off x="0" y="0"/>
                <a:ext cx="5760" cy="95"/>
              </a:xfrm>
              <a:prstGeom prst="rect">
                <a:avLst/>
              </a:prstGeom>
              <a:solidFill>
                <a:schemeClr val="tx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sp>
          <p:nvSpPr>
            <p:cNvPr id="8" name="未知"/>
            <p:cNvSpPr>
              <a:spLocks/>
            </p:cNvSpPr>
            <p:nvPr userDrawn="1"/>
          </p:nvSpPr>
          <p:spPr bwMode="auto">
            <a:xfrm>
              <a:off x="0" y="1092"/>
              <a:ext cx="5731" cy="224"/>
            </a:xfrm>
            <a:custGeom>
              <a:avLst/>
              <a:gdLst/>
              <a:ahLst/>
              <a:cxnLst>
                <a:cxn ang="0">
                  <a:pos x="0" y="36"/>
                </a:cxn>
                <a:cxn ang="0">
                  <a:pos x="26" y="315"/>
                </a:cxn>
                <a:cxn ang="0">
                  <a:pos x="1795" y="771"/>
                </a:cxn>
                <a:cxn ang="0">
                  <a:pos x="3821" y="742"/>
                </a:cxn>
                <a:cxn ang="0">
                  <a:pos x="5731" y="320"/>
                </a:cxn>
                <a:cxn ang="0">
                  <a:pos x="5693" y="0"/>
                </a:cxn>
                <a:cxn ang="0">
                  <a:pos x="0" y="36"/>
                </a:cxn>
              </a:cxnLst>
              <a:rect l="0" t="0" r="r" b="b"/>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tx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nvGrpSpPr>
          <p:cNvPr id="11" name="Group 9"/>
          <p:cNvGrpSpPr>
            <a:grpSpLocks/>
          </p:cNvGrpSpPr>
          <p:nvPr/>
        </p:nvGrpSpPr>
        <p:grpSpPr bwMode="auto">
          <a:xfrm>
            <a:off x="0" y="4689475"/>
            <a:ext cx="9144000" cy="2168525"/>
            <a:chOff x="0" y="0"/>
            <a:chExt cx="5760" cy="1412"/>
          </a:xfrm>
        </p:grpSpPr>
        <p:grpSp>
          <p:nvGrpSpPr>
            <p:cNvPr id="12" name="Group 10"/>
            <p:cNvGrpSpPr>
              <a:grpSpLocks/>
            </p:cNvGrpSpPr>
            <p:nvPr userDrawn="1"/>
          </p:nvGrpSpPr>
          <p:grpSpPr bwMode="auto">
            <a:xfrm>
              <a:off x="18" y="228"/>
              <a:ext cx="5742" cy="1184"/>
              <a:chOff x="0" y="2"/>
              <a:chExt cx="5760" cy="1678"/>
            </a:xfrm>
          </p:grpSpPr>
          <p:sp>
            <p:nvSpPr>
              <p:cNvPr id="16" name="Rectangle 11"/>
              <p:cNvSpPr>
                <a:spLocks noChangeArrowheads="1"/>
              </p:cNvSpPr>
              <p:nvPr userDrawn="1"/>
            </p:nvSpPr>
            <p:spPr bwMode="auto">
              <a:xfrm>
                <a:off x="0" y="2"/>
                <a:ext cx="5760" cy="1678"/>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7" name="Rectangle 12"/>
              <p:cNvSpPr>
                <a:spLocks noChangeArrowheads="1"/>
              </p:cNvSpPr>
              <p:nvPr userDrawn="1"/>
            </p:nvSpPr>
            <p:spPr bwMode="auto">
              <a:xfrm>
                <a:off x="0" y="2"/>
                <a:ext cx="5760" cy="94"/>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nvGrpSpPr>
            <p:cNvPr id="13" name="Group 13"/>
            <p:cNvGrpSpPr>
              <a:grpSpLocks/>
            </p:cNvGrpSpPr>
            <p:nvPr userDrawn="1"/>
          </p:nvGrpSpPr>
          <p:grpSpPr bwMode="auto">
            <a:xfrm>
              <a:off x="0" y="0"/>
              <a:ext cx="5731" cy="264"/>
              <a:chOff x="0" y="0"/>
              <a:chExt cx="5731" cy="426"/>
            </a:xfrm>
          </p:grpSpPr>
          <p:sp>
            <p:nvSpPr>
              <p:cNvPr id="14" name="未知"/>
              <p:cNvSpPr>
                <a:spLocks/>
              </p:cNvSpPr>
              <p:nvPr userDrawn="1"/>
            </p:nvSpPr>
            <p:spPr bwMode="auto">
              <a:xfrm flipV="1">
                <a:off x="0" y="0"/>
                <a:ext cx="5731" cy="364"/>
              </a:xfrm>
              <a:custGeom>
                <a:avLst/>
                <a:gdLst/>
                <a:ahLst/>
                <a:cxnLst>
                  <a:cxn ang="0">
                    <a:pos x="0" y="0"/>
                  </a:cxn>
                  <a:cxn ang="0">
                    <a:pos x="19" y="279"/>
                  </a:cxn>
                  <a:cxn ang="0">
                    <a:pos x="1824" y="739"/>
                  </a:cxn>
                  <a:cxn ang="0">
                    <a:pos x="3946" y="695"/>
                  </a:cxn>
                  <a:cxn ang="0">
                    <a:pos x="5731" y="297"/>
                  </a:cxn>
                  <a:cxn ang="0">
                    <a:pos x="5722" y="153"/>
                  </a:cxn>
                  <a:cxn ang="0">
                    <a:pos x="0" y="0"/>
                  </a:cxn>
                </a:cxnLst>
                <a:rect l="0" t="0" r="r" b="b"/>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5" name="未知"/>
              <p:cNvSpPr>
                <a:spLocks/>
              </p:cNvSpPr>
              <p:nvPr userDrawn="1"/>
            </p:nvSpPr>
            <p:spPr bwMode="auto">
              <a:xfrm flipV="1">
                <a:off x="0" y="47"/>
                <a:ext cx="5731" cy="379"/>
              </a:xfrm>
              <a:custGeom>
                <a:avLst/>
                <a:gdLst/>
                <a:ahLst/>
                <a:cxnLst>
                  <a:cxn ang="0">
                    <a:pos x="0" y="36"/>
                  </a:cxn>
                  <a:cxn ang="0">
                    <a:pos x="26" y="315"/>
                  </a:cxn>
                  <a:cxn ang="0">
                    <a:pos x="1795" y="771"/>
                  </a:cxn>
                  <a:cxn ang="0">
                    <a:pos x="3821" y="742"/>
                  </a:cxn>
                  <a:cxn ang="0">
                    <a:pos x="5731" y="320"/>
                  </a:cxn>
                  <a:cxn ang="0">
                    <a:pos x="5693" y="0"/>
                  </a:cxn>
                  <a:cxn ang="0">
                    <a:pos x="0" y="36"/>
                  </a:cxn>
                </a:cxnLst>
                <a:rect l="0" t="0" r="r" b="b"/>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accent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grpSp>
        <p:nvGrpSpPr>
          <p:cNvPr id="18" name="Group 16"/>
          <p:cNvGrpSpPr>
            <a:grpSpLocks/>
          </p:cNvGrpSpPr>
          <p:nvPr/>
        </p:nvGrpSpPr>
        <p:grpSpPr bwMode="auto">
          <a:xfrm>
            <a:off x="0" y="0"/>
            <a:ext cx="9144000" cy="6867525"/>
            <a:chOff x="0" y="0"/>
            <a:chExt cx="5760" cy="4326"/>
          </a:xfrm>
        </p:grpSpPr>
        <p:sp>
          <p:nvSpPr>
            <p:cNvPr id="19" name="AutoShape 17"/>
            <p:cNvSpPr>
              <a:spLocks noChangeArrowheads="1"/>
            </p:cNvSpPr>
            <p:nvPr/>
          </p:nvSpPr>
          <p:spPr bwMode="auto">
            <a:xfrm>
              <a:off x="27" y="24"/>
              <a:ext cx="5709" cy="4272"/>
            </a:xfrm>
            <a:prstGeom prst="roundRect">
              <a:avLst>
                <a:gd name="adj" fmla="val 6227"/>
              </a:avLst>
            </a:prstGeom>
            <a:noFill/>
            <a:ln w="76200" cmpd="sng">
              <a:solidFill>
                <a:schemeClr val="bg1"/>
              </a:solidFill>
              <a:round/>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0" name="未知"/>
            <p:cNvSpPr>
              <a:spLocks/>
            </p:cNvSpPr>
            <p:nvPr/>
          </p:nvSpPr>
          <p:spPr bwMode="auto">
            <a:xfrm>
              <a:off x="3"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1" name="未知"/>
            <p:cNvSpPr>
              <a:spLocks/>
            </p:cNvSpPr>
            <p:nvPr/>
          </p:nvSpPr>
          <p:spPr bwMode="auto">
            <a:xfrm rot="16191400">
              <a:off x="-47" y="4030"/>
              <a:ext cx="336" cy="242"/>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2" name="未知"/>
            <p:cNvSpPr>
              <a:spLocks/>
            </p:cNvSpPr>
            <p:nvPr/>
          </p:nvSpPr>
          <p:spPr bwMode="auto">
            <a:xfrm>
              <a:off x="5520" y="3978"/>
              <a:ext cx="240" cy="348"/>
            </a:xfrm>
            <a:custGeom>
              <a:avLst/>
              <a:gdLst/>
              <a:ahLst/>
              <a:cxnLst>
                <a:cxn ang="0">
                  <a:pos x="246" y="0"/>
                </a:cxn>
                <a:cxn ang="0">
                  <a:pos x="164" y="196"/>
                </a:cxn>
                <a:cxn ang="0">
                  <a:pos x="84" y="282"/>
                </a:cxn>
                <a:cxn ang="0">
                  <a:pos x="0" y="342"/>
                </a:cxn>
                <a:cxn ang="0">
                  <a:pos x="246" y="348"/>
                </a:cxn>
              </a:cxnLst>
              <a:rect l="0" t="0" r="r" b="b"/>
              <a:pathLst>
                <a:path w="246" h="348">
                  <a:moveTo>
                    <a:pt x="246" y="0"/>
                  </a:moveTo>
                  <a:lnTo>
                    <a:pt x="164" y="196"/>
                  </a:lnTo>
                  <a:lnTo>
                    <a:pt x="84" y="282"/>
                  </a:lnTo>
                  <a:lnTo>
                    <a:pt x="0" y="342"/>
                  </a:lnTo>
                  <a:lnTo>
                    <a:pt x="246" y="348"/>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3" name="未知"/>
            <p:cNvSpPr>
              <a:spLocks/>
            </p:cNvSpPr>
            <p:nvPr/>
          </p:nvSpPr>
          <p:spPr bwMode="auto">
            <a:xfrm rot="5400000">
              <a:off x="5472"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pic>
        <p:nvPicPr>
          <p:cNvPr id="24" name="Picture 24"/>
          <p:cNvPicPr>
            <a:picLocks noChangeAspect="1" noChangeArrowheads="1"/>
          </p:cNvPicPr>
          <p:nvPr/>
        </p:nvPicPr>
        <p:blipFill>
          <a:blip r:embed="rId3"/>
          <a:srcRect/>
          <a:stretch>
            <a:fillRect/>
          </a:stretch>
        </p:blipFill>
        <p:spPr bwMode="auto">
          <a:xfrm>
            <a:off x="323850" y="333375"/>
            <a:ext cx="6480175" cy="1038225"/>
          </a:xfrm>
          <a:prstGeom prst="rect">
            <a:avLst/>
          </a:prstGeom>
          <a:noFill/>
          <a:ln w="9525">
            <a:noFill/>
            <a:miter lim="800000"/>
            <a:headEnd/>
            <a:tailEnd/>
          </a:ln>
        </p:spPr>
      </p:pic>
      <p:sp>
        <p:nvSpPr>
          <p:cNvPr id="2070" name="Rectangle 22"/>
          <p:cNvSpPr>
            <a:spLocks noGrp="1" noChangeArrowheads="1"/>
          </p:cNvSpPr>
          <p:nvPr>
            <p:ph type="ctrTitle"/>
          </p:nvPr>
        </p:nvSpPr>
        <p:spPr>
          <a:xfrm>
            <a:off x="323850" y="2276475"/>
            <a:ext cx="5181600" cy="2286000"/>
          </a:xfrm>
        </p:spPr>
        <p:txBody>
          <a:bodyPr/>
          <a:lstStyle>
            <a:lvl1pPr algn="l">
              <a:defRPr sz="4000" b="1"/>
            </a:lvl1pPr>
          </a:lstStyle>
          <a:p>
            <a:r>
              <a:rPr lang="zh-CN" altLang="en-US"/>
              <a:t>单击此处编辑母版标题样式</a:t>
            </a:r>
          </a:p>
        </p:txBody>
      </p:sp>
      <p:sp>
        <p:nvSpPr>
          <p:cNvPr id="2071" name="Rectangle 23"/>
          <p:cNvSpPr>
            <a:spLocks noGrp="1" noChangeArrowheads="1"/>
          </p:cNvSpPr>
          <p:nvPr>
            <p:ph type="subTitle" idx="1"/>
          </p:nvPr>
        </p:nvSpPr>
        <p:spPr>
          <a:xfrm>
            <a:off x="1600200" y="5410200"/>
            <a:ext cx="6324600" cy="533400"/>
          </a:xfrm>
        </p:spPr>
        <p:txBody>
          <a:bodyPr/>
          <a:lstStyle>
            <a:lvl1pPr marL="0" indent="0" algn="ctr">
              <a:buFont typeface="Wingdings" pitchFamily="2" charset="2"/>
              <a:buNone/>
              <a:defRPr sz="1800" b="0">
                <a:solidFill>
                  <a:schemeClr val="bg1"/>
                </a:solidFill>
              </a:defRPr>
            </a:lvl1pPr>
          </a:lstStyle>
          <a:p>
            <a:r>
              <a:rPr lang="zh-CN" altLang="en-US"/>
              <a:t>单击此处编辑母版副标题样式</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11BA6B2F-206F-4B5B-B56C-B9CE89621509}"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62750" y="304800"/>
            <a:ext cx="2152650" cy="59436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04800" y="304800"/>
            <a:ext cx="6305550" cy="59436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ACDD4221-3E95-4C16-9BE9-9F1135841222}"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304800" y="1214422"/>
            <a:ext cx="8610600" cy="5033978"/>
          </a:xfrm>
        </p:spPr>
        <p:txBody>
          <a:bodyPr/>
          <a:lstStyle>
            <a:lvl1pPr>
              <a:spcBef>
                <a:spcPts val="600"/>
              </a:spcBef>
              <a:defRPr sz="3000" b="0">
                <a:solidFill>
                  <a:schemeClr val="bg2">
                    <a:lumMod val="10000"/>
                  </a:schemeClr>
                </a:solidFill>
              </a:defRPr>
            </a:lvl1pPr>
            <a:lvl2pPr>
              <a:defRPr lang="zh-CN" altLang="en-US" sz="2800" b="0" dirty="0" smtClean="0">
                <a:solidFill>
                  <a:srgbClr val="1D1496"/>
                </a:solidFill>
                <a:latin typeface="楷体_GB2312" pitchFamily="49" charset="-122"/>
                <a:ea typeface="楷体_GB2312" pitchFamily="49" charset="-122"/>
                <a:cs typeface="+mn-cs"/>
              </a:defRPr>
            </a:lvl2pPr>
            <a:lvl3pPr>
              <a:defRPr lang="zh-CN" altLang="en-US" sz="2600" b="0" dirty="0" smtClean="0">
                <a:solidFill>
                  <a:srgbClr val="692AA2"/>
                </a:solidFill>
                <a:latin typeface="Arial" pitchFamily="34" charset="0"/>
              </a:defRPr>
            </a:lvl3pPr>
            <a:lvl4pPr>
              <a:defRPr lang="zh-CN" altLang="en-US" sz="2600" b="0" dirty="0" smtClean="0">
                <a:solidFill>
                  <a:srgbClr val="0070C0"/>
                </a:solidFill>
                <a:latin typeface="Arial" pitchFamily="34" charset="0"/>
              </a:defRPr>
            </a:lvl4pPr>
            <a:lvl5pPr>
              <a:defRPr lang="zh-CN" altLang="en-US" sz="2400" b="0" dirty="0">
                <a:solidFill>
                  <a:srgbClr val="00B050"/>
                </a:solidFill>
                <a:latin typeface="Arial" pitchFamily="34" charset="0"/>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D79DA8C0-41B4-45A0-8D62-5DAED5F9C1ED}"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6"/>
          <p:cNvSpPr>
            <a:spLocks noGrp="1" noChangeArrowheads="1"/>
          </p:cNvSpPr>
          <p:nvPr>
            <p:ph type="sldNum" sz="quarter" idx="10"/>
          </p:nvPr>
        </p:nvSpPr>
        <p:spPr>
          <a:ln/>
        </p:spPr>
        <p:txBody>
          <a:bodyPr/>
          <a:lstStyle>
            <a:lvl1pPr>
              <a:defRPr/>
            </a:lvl1pPr>
          </a:lstStyle>
          <a:p>
            <a:pPr>
              <a:defRPr/>
            </a:pPr>
            <a:fld id="{9C106CE8-7810-4188-B69A-D59D517C8108}"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048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863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sldNum" sz="quarter" idx="10"/>
          </p:nvPr>
        </p:nvSpPr>
        <p:spPr>
          <a:ln/>
        </p:spPr>
        <p:txBody>
          <a:bodyPr/>
          <a:lstStyle>
            <a:lvl1pPr>
              <a:defRPr/>
            </a:lvl1pPr>
          </a:lstStyle>
          <a:p>
            <a:pPr>
              <a:defRPr/>
            </a:pPr>
            <a:fld id="{1C741E34-A5F4-4C75-A0C2-DF636D5FB51E}"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sldNum" sz="quarter" idx="10"/>
          </p:nvPr>
        </p:nvSpPr>
        <p:spPr>
          <a:ln/>
        </p:spPr>
        <p:txBody>
          <a:bodyPr/>
          <a:lstStyle>
            <a:lvl1pPr>
              <a:defRPr/>
            </a:lvl1pPr>
          </a:lstStyle>
          <a:p>
            <a:pPr>
              <a:defRPr/>
            </a:pPr>
            <a:fld id="{19B1412C-3F7D-4262-8028-551518F5411D}" type="slidenum">
              <a:rPr lang="zh-CN" altLang="en-US"/>
              <a:pPr>
                <a:defRPr/>
              </a:pPr>
              <a:t>‹#›</a:t>
            </a:fld>
            <a:endParaRPr lang="en-US"/>
          </a:p>
        </p:txBody>
      </p:sp>
      <p:sp>
        <p:nvSpPr>
          <p:cNvPr id="8"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sldNum" sz="quarter" idx="10"/>
          </p:nvPr>
        </p:nvSpPr>
        <p:spPr>
          <a:ln/>
        </p:spPr>
        <p:txBody>
          <a:bodyPr/>
          <a:lstStyle>
            <a:lvl1pPr>
              <a:defRPr/>
            </a:lvl1pPr>
          </a:lstStyle>
          <a:p>
            <a:pPr>
              <a:defRPr/>
            </a:pPr>
            <a:fld id="{DD6BAEAF-C151-480C-962E-93C9FA7CF54B}" type="slidenum">
              <a:rPr lang="zh-CN" altLang="en-US"/>
              <a:pPr>
                <a:defRPr/>
              </a:pPr>
              <a:t>‹#›</a:t>
            </a:fld>
            <a:endParaRPr lang="en-US"/>
          </a:p>
        </p:txBody>
      </p:sp>
      <p:sp>
        <p:nvSpPr>
          <p:cNvPr id="4"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F9B02AF-77A9-473F-86A0-5756A0E901CD}" type="slidenum">
              <a:rPr lang="zh-CN" altLang="en-US"/>
              <a:pPr>
                <a:defRPr/>
              </a:pPr>
              <a:t>‹#›</a:t>
            </a:fld>
            <a:endParaRPr lang="en-US"/>
          </a:p>
        </p:txBody>
      </p:sp>
      <p:sp>
        <p:nvSpPr>
          <p:cNvPr id="3"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sldNum" sz="quarter" idx="10"/>
          </p:nvPr>
        </p:nvSpPr>
        <p:spPr>
          <a:ln/>
        </p:spPr>
        <p:txBody>
          <a:bodyPr/>
          <a:lstStyle>
            <a:lvl1pPr>
              <a:defRPr/>
            </a:lvl1pPr>
          </a:lstStyle>
          <a:p>
            <a:pPr>
              <a:defRPr/>
            </a:pPr>
            <a:fld id="{D7DED1EA-C113-4C86-896D-C3DEF8084623}"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sldNum" sz="quarter" idx="10"/>
          </p:nvPr>
        </p:nvSpPr>
        <p:spPr>
          <a:ln/>
        </p:spPr>
        <p:txBody>
          <a:bodyPr/>
          <a:lstStyle>
            <a:lvl1pPr>
              <a:defRPr/>
            </a:lvl1pPr>
          </a:lstStyle>
          <a:p>
            <a:pPr>
              <a:defRPr/>
            </a:pPr>
            <a:fld id="{A76E2369-FABF-484F-BEA0-5AD2AF66898A}"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026" name="Picture 2" descr="1"/>
          <p:cNvPicPr>
            <a:picLocks noChangeAspect="1" noChangeArrowheads="1"/>
          </p:cNvPicPr>
          <p:nvPr/>
        </p:nvPicPr>
        <p:blipFill>
          <a:blip r:embed="rId13"/>
          <a:srcRect/>
          <a:stretch>
            <a:fillRect/>
          </a:stretch>
        </p:blipFill>
        <p:spPr bwMode="auto">
          <a:xfrm flipH="1">
            <a:off x="0" y="188913"/>
            <a:ext cx="9144000" cy="1047750"/>
          </a:xfrm>
          <a:prstGeom prst="rect">
            <a:avLst/>
          </a:prstGeom>
          <a:noFill/>
          <a:ln w="9525">
            <a:noFill/>
            <a:miter lim="800000"/>
            <a:headEnd/>
            <a:tailEnd/>
          </a:ln>
        </p:spPr>
      </p:pic>
      <p:sp>
        <p:nvSpPr>
          <p:cNvPr id="1027" name="Rectangle 3"/>
          <p:cNvSpPr>
            <a:spLocks noChangeArrowheads="1"/>
          </p:cNvSpPr>
          <p:nvPr/>
        </p:nvSpPr>
        <p:spPr bwMode="auto">
          <a:xfrm>
            <a:off x="0" y="0"/>
            <a:ext cx="9144000" cy="241300"/>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28" name="未知"/>
          <p:cNvSpPr>
            <a:spLocks/>
          </p:cNvSpPr>
          <p:nvPr/>
        </p:nvSpPr>
        <p:spPr bwMode="auto">
          <a:xfrm>
            <a:off x="0" y="950913"/>
            <a:ext cx="9150350" cy="461962"/>
          </a:xfrm>
          <a:custGeom>
            <a:avLst/>
            <a:gdLst/>
            <a:ahLst/>
            <a:cxnLst>
              <a:cxn ang="0">
                <a:pos x="4" y="365"/>
              </a:cxn>
              <a:cxn ang="0">
                <a:pos x="0" y="246"/>
              </a:cxn>
              <a:cxn ang="0">
                <a:pos x="1837" y="32"/>
              </a:cxn>
              <a:cxn ang="0">
                <a:pos x="3970" y="52"/>
              </a:cxn>
              <a:cxn ang="0">
                <a:pos x="5764" y="231"/>
              </a:cxn>
              <a:cxn ang="0">
                <a:pos x="5768" y="366"/>
              </a:cxn>
              <a:cxn ang="0">
                <a:pos x="4" y="365"/>
              </a:cxn>
            </a:cxnLst>
            <a:rect l="0" t="0" r="r" b="b"/>
            <a:pathLst>
              <a:path w="5768" h="366">
                <a:moveTo>
                  <a:pt x="4" y="365"/>
                </a:moveTo>
                <a:lnTo>
                  <a:pt x="0" y="246"/>
                </a:lnTo>
                <a:cubicBezTo>
                  <a:pt x="304" y="192"/>
                  <a:pt x="1175" y="64"/>
                  <a:pt x="1837" y="32"/>
                </a:cubicBezTo>
                <a:cubicBezTo>
                  <a:pt x="2499" y="0"/>
                  <a:pt x="3316" y="19"/>
                  <a:pt x="3970" y="52"/>
                </a:cubicBezTo>
                <a:cubicBezTo>
                  <a:pt x="4624" y="85"/>
                  <a:pt x="5464" y="179"/>
                  <a:pt x="5764" y="231"/>
                </a:cubicBezTo>
                <a:lnTo>
                  <a:pt x="5768" y="366"/>
                </a:lnTo>
                <a:lnTo>
                  <a:pt x="4" y="365"/>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29" name="Rectangle 5"/>
          <p:cNvSpPr>
            <a:spLocks noGrp="1" noChangeArrowheads="1"/>
          </p:cNvSpPr>
          <p:nvPr>
            <p:ph type="body" idx="1"/>
          </p:nvPr>
        </p:nvSpPr>
        <p:spPr bwMode="auto">
          <a:xfrm>
            <a:off x="304800" y="1285860"/>
            <a:ext cx="8610600" cy="49625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1030" name="Rectangle 6"/>
          <p:cNvSpPr>
            <a:spLocks noGrp="1" noChangeArrowheads="1"/>
          </p:cNvSpPr>
          <p:nvPr>
            <p:ph type="sldNum" sz="quarter" idx="4"/>
          </p:nvPr>
        </p:nvSpPr>
        <p:spPr bwMode="auto">
          <a:xfrm>
            <a:off x="3429000" y="6477000"/>
            <a:ext cx="21336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34" charset="0"/>
                <a:ea typeface="宋体" pitchFamily="2" charset="-122"/>
              </a:defRPr>
            </a:lvl1pPr>
          </a:lstStyle>
          <a:p>
            <a:pPr>
              <a:defRPr/>
            </a:pPr>
            <a:fld id="{7D350B63-8B59-4F8A-93D3-3F038884A51C}" type="slidenum">
              <a:rPr lang="zh-CN" altLang="en-US"/>
              <a:pPr>
                <a:defRPr/>
              </a:pPr>
              <a:t>‹#›</a:t>
            </a:fld>
            <a:endParaRPr lang="en-US"/>
          </a:p>
        </p:txBody>
      </p:sp>
      <p:sp>
        <p:nvSpPr>
          <p:cNvPr id="1031" name="Rectangle 7"/>
          <p:cNvSpPr>
            <a:spLocks noGrp="1" noChangeArrowheads="1"/>
          </p:cNvSpPr>
          <p:nvPr>
            <p:ph type="title"/>
          </p:nvPr>
        </p:nvSpPr>
        <p:spPr bwMode="auto">
          <a:xfrm>
            <a:off x="142844" y="357166"/>
            <a:ext cx="8077200" cy="563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32" name="Line 8"/>
          <p:cNvSpPr>
            <a:spLocks noChangeShapeType="1"/>
          </p:cNvSpPr>
          <p:nvPr/>
        </p:nvSpPr>
        <p:spPr bwMode="auto">
          <a:xfrm>
            <a:off x="425450" y="6524625"/>
            <a:ext cx="8353425" cy="0"/>
          </a:xfrm>
          <a:prstGeom prst="line">
            <a:avLst/>
          </a:prstGeom>
          <a:noFill/>
          <a:ln w="9525">
            <a:solidFill>
              <a:schemeClr val="tx1"/>
            </a:solidFill>
            <a:round/>
            <a:headEnd/>
            <a:tailEnd/>
          </a:ln>
        </p:spPr>
        <p:txBody>
          <a:bodyPr/>
          <a:lstStyle/>
          <a:p>
            <a:endParaRPr lang="zh-CN" altLang="en-US"/>
          </a:p>
        </p:txBody>
      </p:sp>
      <p:sp>
        <p:nvSpPr>
          <p:cNvPr id="1033" name="Rectangle 9"/>
          <p:cNvSpPr>
            <a:spLocks noGrp="1" noChangeArrowheads="1"/>
          </p:cNvSpPr>
          <p:nvPr>
            <p:ph type="dt" sz="half" idx="2"/>
          </p:nvPr>
        </p:nvSpPr>
        <p:spPr bwMode="auto">
          <a:xfrm>
            <a:off x="6248400" y="0"/>
            <a:ext cx="2667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chemeClr val="bg1"/>
                </a:solidFill>
                <a:latin typeface="+mn-lt"/>
                <a:ea typeface="宋体" pitchFamily="2" charset="-122"/>
              </a:defRPr>
            </a:lvl1pPr>
          </a:lstStyle>
          <a:p>
            <a:pPr>
              <a:defRPr/>
            </a:pPr>
            <a:r>
              <a:rPr lang="en-US"/>
              <a:t>www.pumpress.com.cn</a:t>
            </a:r>
          </a:p>
        </p:txBody>
      </p:sp>
      <p:pic>
        <p:nvPicPr>
          <p:cNvPr id="1034" name="Picture 10"/>
          <p:cNvPicPr>
            <a:picLocks noChangeAspect="1" noChangeArrowheads="1"/>
          </p:cNvPicPr>
          <p:nvPr/>
        </p:nvPicPr>
        <p:blipFill>
          <a:blip r:embed="rId14" cstate="screen"/>
          <a:srcRect/>
          <a:stretch>
            <a:fillRect/>
          </a:stretch>
        </p:blipFill>
        <p:spPr bwMode="auto">
          <a:xfrm>
            <a:off x="7132638" y="6553200"/>
            <a:ext cx="1620837" cy="260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63"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Lst>
  <p:hf sldNum="0" hdr="0" ftr="0"/>
  <p:txStyles>
    <p:titleStyle>
      <a:lvl1pPr algn="l" rtl="0" eaLnBrk="0" fontAlgn="base" hangingPunct="0">
        <a:spcBef>
          <a:spcPct val="0"/>
        </a:spcBef>
        <a:spcAft>
          <a:spcPct val="0"/>
        </a:spcAft>
        <a:defRPr sz="3200">
          <a:solidFill>
            <a:schemeClr val="bg1"/>
          </a:solidFill>
          <a:latin typeface="+mj-lt"/>
          <a:ea typeface="+mj-ea"/>
          <a:cs typeface="+mj-cs"/>
        </a:defRPr>
      </a:lvl1pPr>
      <a:lvl2pPr algn="r" rtl="0" eaLnBrk="0" fontAlgn="base" hangingPunct="0">
        <a:spcBef>
          <a:spcPct val="0"/>
        </a:spcBef>
        <a:spcAft>
          <a:spcPct val="0"/>
        </a:spcAft>
        <a:defRPr sz="3200">
          <a:solidFill>
            <a:schemeClr val="bg1"/>
          </a:solidFill>
          <a:latin typeface="Verdana" pitchFamily="34" charset="0"/>
        </a:defRPr>
      </a:lvl2pPr>
      <a:lvl3pPr algn="r" rtl="0" eaLnBrk="0" fontAlgn="base" hangingPunct="0">
        <a:spcBef>
          <a:spcPct val="0"/>
        </a:spcBef>
        <a:spcAft>
          <a:spcPct val="0"/>
        </a:spcAft>
        <a:defRPr sz="3200">
          <a:solidFill>
            <a:schemeClr val="bg1"/>
          </a:solidFill>
          <a:latin typeface="Verdana" pitchFamily="34" charset="0"/>
        </a:defRPr>
      </a:lvl3pPr>
      <a:lvl4pPr algn="r" rtl="0" eaLnBrk="0" fontAlgn="base" hangingPunct="0">
        <a:spcBef>
          <a:spcPct val="0"/>
        </a:spcBef>
        <a:spcAft>
          <a:spcPct val="0"/>
        </a:spcAft>
        <a:defRPr sz="3200">
          <a:solidFill>
            <a:schemeClr val="bg1"/>
          </a:solidFill>
          <a:latin typeface="Verdana" pitchFamily="34" charset="0"/>
        </a:defRPr>
      </a:lvl4pPr>
      <a:lvl5pPr algn="r" rtl="0" eaLnBrk="0" fontAlgn="base" hangingPunct="0">
        <a:spcBef>
          <a:spcPct val="0"/>
        </a:spcBef>
        <a:spcAft>
          <a:spcPct val="0"/>
        </a:spcAft>
        <a:defRPr sz="3200">
          <a:solidFill>
            <a:schemeClr val="bg1"/>
          </a:solidFill>
          <a:latin typeface="Verdana" pitchFamily="34" charset="0"/>
        </a:defRPr>
      </a:lvl5pPr>
      <a:lvl6pPr marL="457200" algn="r" rtl="0" fontAlgn="base">
        <a:spcBef>
          <a:spcPct val="0"/>
        </a:spcBef>
        <a:spcAft>
          <a:spcPct val="0"/>
        </a:spcAft>
        <a:defRPr sz="3200">
          <a:solidFill>
            <a:schemeClr val="bg1"/>
          </a:solidFill>
          <a:latin typeface="Verdana" pitchFamily="34" charset="0"/>
        </a:defRPr>
      </a:lvl6pPr>
      <a:lvl7pPr marL="914400" algn="r" rtl="0" fontAlgn="base">
        <a:spcBef>
          <a:spcPct val="0"/>
        </a:spcBef>
        <a:spcAft>
          <a:spcPct val="0"/>
        </a:spcAft>
        <a:defRPr sz="3200">
          <a:solidFill>
            <a:schemeClr val="bg1"/>
          </a:solidFill>
          <a:latin typeface="Verdana" pitchFamily="34" charset="0"/>
        </a:defRPr>
      </a:lvl7pPr>
      <a:lvl8pPr marL="1371600" algn="r" rtl="0" fontAlgn="base">
        <a:spcBef>
          <a:spcPct val="0"/>
        </a:spcBef>
        <a:spcAft>
          <a:spcPct val="0"/>
        </a:spcAft>
        <a:defRPr sz="3200">
          <a:solidFill>
            <a:schemeClr val="bg1"/>
          </a:solidFill>
          <a:latin typeface="Verdana" pitchFamily="34" charset="0"/>
        </a:defRPr>
      </a:lvl8pPr>
      <a:lvl9pPr marL="1828800" algn="r" rtl="0" fontAlgn="base">
        <a:spcBef>
          <a:spcPct val="0"/>
        </a:spcBef>
        <a:spcAft>
          <a:spcPct val="0"/>
        </a:spcAft>
        <a:defRPr sz="3200">
          <a:solidFill>
            <a:schemeClr val="bg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v"/>
        <a:defRPr sz="3000" b="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800">
          <a:solidFill>
            <a:srgbClr val="1D1496"/>
          </a:solidFill>
          <a:latin typeface="楷体_GB2312" pitchFamily="49" charset="-122"/>
          <a:ea typeface="楷体_GB2312" pitchFamily="49" charset="-122"/>
        </a:defRPr>
      </a:lvl2pPr>
      <a:lvl3pPr marL="1143000" indent="-228600" algn="l" rtl="0" eaLnBrk="0" fontAlgn="base" hangingPunct="0">
        <a:spcBef>
          <a:spcPct val="20000"/>
        </a:spcBef>
        <a:spcAft>
          <a:spcPct val="0"/>
        </a:spcAft>
        <a:buClr>
          <a:schemeClr val="tx1"/>
        </a:buClr>
        <a:buChar char="•"/>
        <a:defRPr sz="2800">
          <a:solidFill>
            <a:srgbClr val="7030A0"/>
          </a:solidFill>
          <a:latin typeface="楷体_GB2312" pitchFamily="49" charset="-122"/>
          <a:ea typeface="楷体_GB2312" pitchFamily="49" charset="-122"/>
        </a:defRPr>
      </a:lvl3pPr>
      <a:lvl4pPr marL="1600200" indent="-228600" algn="l" rtl="0" eaLnBrk="0" fontAlgn="base" hangingPunct="0">
        <a:spcBef>
          <a:spcPct val="20000"/>
        </a:spcBef>
        <a:spcAft>
          <a:spcPct val="0"/>
        </a:spcAft>
        <a:buChar char="–"/>
        <a:defRPr sz="2600">
          <a:solidFill>
            <a:schemeClr val="tx1"/>
          </a:solidFill>
          <a:latin typeface="楷体_GB2312" pitchFamily="49" charset="-122"/>
          <a:ea typeface="楷体_GB2312" pitchFamily="49" charset="-122"/>
        </a:defRPr>
      </a:lvl4pPr>
      <a:lvl5pPr marL="2057400" indent="-228600" algn="l" rtl="0" eaLnBrk="0" fontAlgn="base" hangingPunct="0">
        <a:spcBef>
          <a:spcPct val="20000"/>
        </a:spcBef>
        <a:spcAft>
          <a:spcPct val="0"/>
        </a:spcAft>
        <a:buChar char="»"/>
        <a:defRPr sz="2600">
          <a:solidFill>
            <a:srgbClr val="00B050"/>
          </a:solidFill>
          <a:latin typeface="楷体_GB2312" pitchFamily="49" charset="-122"/>
          <a:ea typeface="楷体_GB2312" pitchFamily="49" charset="-122"/>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ctrTitle"/>
          </p:nvPr>
        </p:nvSpPr>
        <p:spPr>
          <a:xfrm>
            <a:off x="323850" y="2276475"/>
            <a:ext cx="5181600" cy="2286000"/>
          </a:xfrm>
        </p:spPr>
        <p:txBody>
          <a:bodyPr/>
          <a:lstStyle/>
          <a:p>
            <a:pPr eaLnBrk="1" hangingPunct="1"/>
            <a:r>
              <a:rPr lang="zh-CN" altLang="en-US" dirty="0" smtClean="0">
                <a:latin typeface="Times New Roman" pitchFamily="18" charset="0"/>
                <a:ea typeface="宋体" charset="-122"/>
              </a:rPr>
              <a:t>第十四节   尿失禁</a:t>
            </a:r>
            <a:endParaRPr lang="en-US" altLang="zh-CN" dirty="0" smtClean="0">
              <a:ea typeface="宋体"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a:buNone/>
            </a:pPr>
            <a:r>
              <a:rPr lang="zh-CN" altLang="en-US" dirty="0" smtClean="0"/>
              <a:t> （一）问诊</a:t>
            </a:r>
            <a:endParaRPr lang="en-US" altLang="zh-CN" dirty="0" smtClean="0"/>
          </a:p>
          <a:p>
            <a:pPr lvl="1"/>
            <a:r>
              <a:rPr dirty="0" smtClean="0"/>
              <a:t>尿失禁的特点  </a:t>
            </a:r>
            <a:endParaRPr lang="en-US" dirty="0" smtClean="0"/>
          </a:p>
          <a:p>
            <a:pPr lvl="2"/>
            <a:r>
              <a:rPr dirty="0" smtClean="0"/>
              <a:t>包括发生的时间，有无诱因，是持续性或间断性发生，排尿前有无尿意</a:t>
            </a:r>
            <a:r>
              <a:rPr dirty="0"/>
              <a:t>，</a:t>
            </a:r>
            <a:r>
              <a:rPr dirty="0" smtClean="0"/>
              <a:t>每次尿量等</a:t>
            </a:r>
            <a:endParaRPr lang="en-US" dirty="0" smtClean="0"/>
          </a:p>
          <a:p>
            <a:pPr lvl="2"/>
            <a:r>
              <a:rPr dirty="0" smtClean="0"/>
              <a:t>可采用国际尿失禁咨询委员会的尿失禁问卷评估</a:t>
            </a:r>
            <a:endParaRPr lang="en-US" dirty="0" smtClean="0"/>
          </a:p>
          <a:p>
            <a:pPr lvl="3"/>
            <a:r>
              <a:rPr dirty="0" smtClean="0"/>
              <a:t>从来不漏尿为</a:t>
            </a:r>
            <a:r>
              <a:rPr lang="en-US" altLang="zh-CN" dirty="0"/>
              <a:t>0</a:t>
            </a:r>
            <a:r>
              <a:rPr dirty="0"/>
              <a:t>级</a:t>
            </a:r>
            <a:r>
              <a:rPr dirty="0" smtClean="0"/>
              <a:t>；</a:t>
            </a:r>
            <a:endParaRPr lang="en-US" dirty="0" smtClean="0"/>
          </a:p>
          <a:p>
            <a:pPr lvl="3"/>
            <a:r>
              <a:rPr dirty="0" smtClean="0"/>
              <a:t>每周经常不到</a:t>
            </a:r>
            <a:r>
              <a:rPr lang="en-US" altLang="zh-CN" dirty="0"/>
              <a:t>1</a:t>
            </a:r>
            <a:r>
              <a:rPr dirty="0"/>
              <a:t>次或大约漏尿 </a:t>
            </a:r>
            <a:r>
              <a:rPr lang="en-US" altLang="zh-CN" dirty="0"/>
              <a:t>1</a:t>
            </a:r>
            <a:r>
              <a:rPr dirty="0"/>
              <a:t>次为</a:t>
            </a:r>
            <a:r>
              <a:rPr lang="en-US" altLang="zh-CN" dirty="0"/>
              <a:t>1</a:t>
            </a:r>
            <a:r>
              <a:rPr dirty="0"/>
              <a:t>级</a:t>
            </a:r>
            <a:r>
              <a:rPr dirty="0" smtClean="0"/>
              <a:t>；</a:t>
            </a:r>
            <a:endParaRPr lang="en-US" dirty="0" smtClean="0"/>
          </a:p>
          <a:p>
            <a:pPr lvl="3"/>
            <a:r>
              <a:rPr dirty="0" smtClean="0"/>
              <a:t>每周漏尿 </a:t>
            </a:r>
            <a:r>
              <a:rPr lang="en-US" altLang="zh-CN" dirty="0"/>
              <a:t>2</a:t>
            </a:r>
            <a:r>
              <a:rPr dirty="0"/>
              <a:t>～</a:t>
            </a:r>
            <a:r>
              <a:rPr lang="en-US" altLang="zh-CN" dirty="0"/>
              <a:t>3</a:t>
            </a:r>
            <a:r>
              <a:rPr dirty="0"/>
              <a:t>次为</a:t>
            </a:r>
            <a:r>
              <a:rPr lang="en-US" altLang="zh-CN" dirty="0"/>
              <a:t>2</a:t>
            </a:r>
            <a:r>
              <a:rPr dirty="0"/>
              <a:t>级</a:t>
            </a:r>
            <a:r>
              <a:rPr dirty="0" smtClean="0"/>
              <a:t>；</a:t>
            </a:r>
            <a:endParaRPr lang="en-US" dirty="0" smtClean="0"/>
          </a:p>
          <a:p>
            <a:pPr lvl="3"/>
            <a:r>
              <a:rPr dirty="0" smtClean="0"/>
              <a:t>每天大约漏尿 </a:t>
            </a:r>
            <a:r>
              <a:rPr lang="en-US" altLang="zh-CN" dirty="0"/>
              <a:t>1</a:t>
            </a:r>
            <a:r>
              <a:rPr dirty="0" smtClean="0"/>
              <a:t>次为级；</a:t>
            </a:r>
            <a:endParaRPr lang="en-US" dirty="0" smtClean="0"/>
          </a:p>
          <a:p>
            <a:pPr lvl="3"/>
            <a:r>
              <a:rPr dirty="0" smtClean="0"/>
              <a:t>每天漏尿数次为 </a:t>
            </a:r>
            <a:r>
              <a:rPr lang="en-US" altLang="zh-CN" dirty="0"/>
              <a:t>4</a:t>
            </a:r>
            <a:r>
              <a:rPr dirty="0"/>
              <a:t>级</a:t>
            </a:r>
            <a:r>
              <a:rPr dirty="0" smtClean="0"/>
              <a:t>；</a:t>
            </a:r>
            <a:endParaRPr lang="en-US" dirty="0" smtClean="0"/>
          </a:p>
          <a:p>
            <a:pPr lvl="3"/>
            <a:r>
              <a:rPr dirty="0" smtClean="0"/>
              <a:t>持续漏尿为 </a:t>
            </a:r>
            <a:r>
              <a:rPr lang="en-US" altLang="zh-CN" dirty="0"/>
              <a:t>5</a:t>
            </a:r>
            <a:r>
              <a:rPr dirty="0"/>
              <a:t>级。 </a:t>
            </a:r>
            <a:endParaRPr lang="en-US"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Rectangle 2"/>
          <p:cNvSpPr>
            <a:spLocks noGrp="1" noChangeArrowheads="1"/>
          </p:cNvSpPr>
          <p:nvPr>
            <p:ph type="title"/>
          </p:nvPr>
        </p:nvSpPr>
        <p:spPr>
          <a:xfrm>
            <a:off x="142844" y="357166"/>
            <a:ext cx="8077200" cy="563563"/>
          </a:xfrm>
        </p:spPr>
        <p:txBody>
          <a:bodyPr/>
          <a:lstStyle/>
          <a:p>
            <a:pPr eaLnBrk="1" hangingPunct="1"/>
            <a:r>
              <a:rPr lang="zh-CN" altLang="en-US" dirty="0" smtClean="0">
                <a:latin typeface="Times New Roman" pitchFamily="18" charset="0"/>
                <a:ea typeface="宋体" charset="-122"/>
              </a:rPr>
              <a:t>二、护理评估</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a:buNone/>
            </a:pPr>
            <a:r>
              <a:rPr lang="zh-CN" altLang="en-US" dirty="0" smtClean="0"/>
              <a:t> （一）问诊</a:t>
            </a:r>
            <a:endParaRPr lang="en-US" altLang="zh-CN" dirty="0" smtClean="0"/>
          </a:p>
          <a:p>
            <a:pPr lvl="1"/>
            <a:r>
              <a:rPr dirty="0" smtClean="0"/>
              <a:t>伴随症状   </a:t>
            </a:r>
            <a:endParaRPr lang="en-US" dirty="0" smtClean="0"/>
          </a:p>
          <a:p>
            <a:pPr lvl="2"/>
            <a:r>
              <a:rPr dirty="0" smtClean="0"/>
              <a:t>膀胱刺激征及脓尿</a:t>
            </a:r>
            <a:r>
              <a:rPr dirty="0"/>
              <a:t>：主要见于急性膀胱炎； </a:t>
            </a:r>
            <a:endParaRPr lang="en-US" dirty="0" smtClean="0"/>
          </a:p>
          <a:p>
            <a:pPr lvl="2"/>
            <a:r>
              <a:rPr dirty="0" smtClean="0"/>
              <a:t>排便功能紊乱：见于神经源性膀胱；</a:t>
            </a:r>
            <a:endParaRPr lang="en-US" dirty="0" smtClean="0"/>
          </a:p>
          <a:p>
            <a:pPr lvl="2"/>
            <a:r>
              <a:rPr dirty="0" smtClean="0"/>
              <a:t>进行性排尿困难</a:t>
            </a:r>
            <a:r>
              <a:rPr dirty="0"/>
              <a:t>：</a:t>
            </a:r>
            <a:r>
              <a:rPr lang="en-US" altLang="zh-CN" dirty="0"/>
              <a:t>50</a:t>
            </a:r>
            <a:r>
              <a:rPr dirty="0" smtClean="0"/>
              <a:t>岁以上男性主要见于前列腺增生症</a:t>
            </a:r>
            <a:r>
              <a:rPr dirty="0"/>
              <a:t>、前列腺癌等</a:t>
            </a:r>
            <a:r>
              <a:rPr dirty="0" smtClean="0"/>
              <a:t>；</a:t>
            </a:r>
            <a:endParaRPr lang="en-US" dirty="0" smtClean="0"/>
          </a:p>
          <a:p>
            <a:pPr lvl="2"/>
            <a:r>
              <a:rPr dirty="0" smtClean="0"/>
              <a:t>肢体瘫痪</a:t>
            </a:r>
            <a:r>
              <a:rPr dirty="0"/>
              <a:t>（单瘫、偏瘫、截瘫</a:t>
            </a:r>
            <a:r>
              <a:rPr dirty="0" smtClean="0"/>
              <a:t>）：主要见于上运动神经元病变；</a:t>
            </a:r>
            <a:endParaRPr lang="en-US" dirty="0" smtClean="0"/>
          </a:p>
          <a:p>
            <a:pPr lvl="2"/>
            <a:r>
              <a:rPr dirty="0" smtClean="0"/>
              <a:t>慢性咳嗽</a:t>
            </a:r>
            <a:r>
              <a:rPr dirty="0"/>
              <a:t>、气促：多见于慢性阻塞性肺疾病</a:t>
            </a:r>
            <a:r>
              <a:rPr dirty="0" smtClean="0"/>
              <a:t>；</a:t>
            </a:r>
            <a:endParaRPr lang="en-US" dirty="0" smtClean="0"/>
          </a:p>
          <a:p>
            <a:pPr lvl="2"/>
            <a:r>
              <a:rPr dirty="0" smtClean="0"/>
              <a:t>多饮</a:t>
            </a:r>
            <a:r>
              <a:rPr dirty="0"/>
              <a:t>、多尿和消瘦：见于糖尿病。</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Rectangle 2"/>
          <p:cNvSpPr>
            <a:spLocks noGrp="1" noChangeArrowheads="1"/>
          </p:cNvSpPr>
          <p:nvPr>
            <p:ph type="title"/>
          </p:nvPr>
        </p:nvSpPr>
        <p:spPr>
          <a:xfrm>
            <a:off x="142844" y="357166"/>
            <a:ext cx="8077200" cy="563563"/>
          </a:xfrm>
        </p:spPr>
        <p:txBody>
          <a:bodyPr/>
          <a:lstStyle/>
          <a:p>
            <a:pPr eaLnBrk="1" hangingPunct="1"/>
            <a:r>
              <a:rPr lang="zh-CN" altLang="en-US" dirty="0" smtClean="0">
                <a:latin typeface="Times New Roman" pitchFamily="18" charset="0"/>
                <a:ea typeface="宋体" charset="-122"/>
              </a:rPr>
              <a:t>二、护理评估</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04800" y="1214422"/>
            <a:ext cx="8482042" cy="5033978"/>
          </a:xfrm>
        </p:spPr>
        <p:txBody>
          <a:bodyPr/>
          <a:lstStyle/>
          <a:p>
            <a:pPr>
              <a:buNone/>
            </a:pPr>
            <a:r>
              <a:rPr lang="zh-CN" altLang="en-US" dirty="0" smtClean="0"/>
              <a:t> （一）问诊</a:t>
            </a:r>
            <a:endParaRPr lang="en-US" altLang="zh-CN" dirty="0" smtClean="0"/>
          </a:p>
          <a:p>
            <a:pPr lvl="1"/>
            <a:r>
              <a:rPr dirty="0" smtClean="0"/>
              <a:t>尿失禁对患者的影响  </a:t>
            </a:r>
            <a:endParaRPr lang="en-US" dirty="0" smtClean="0"/>
          </a:p>
          <a:p>
            <a:pPr lvl="2"/>
            <a:r>
              <a:rPr dirty="0" smtClean="0"/>
              <a:t>注意有无皮炎</a:t>
            </a:r>
            <a:r>
              <a:rPr dirty="0"/>
              <a:t>、压疮；有无自卑、抑郁；</a:t>
            </a:r>
            <a:r>
              <a:rPr dirty="0" smtClean="0"/>
              <a:t>有无因尿失禁影响正常的社会交往等。</a:t>
            </a:r>
            <a:endParaRPr lang="en-US" dirty="0" smtClean="0"/>
          </a:p>
          <a:p>
            <a:pPr lvl="1"/>
            <a:r>
              <a:rPr dirty="0" smtClean="0"/>
              <a:t>相关的既往病史与个人史  </a:t>
            </a:r>
            <a:endParaRPr lang="en-US" dirty="0" smtClean="0"/>
          </a:p>
          <a:p>
            <a:pPr lvl="2"/>
            <a:r>
              <a:rPr dirty="0" smtClean="0"/>
              <a:t>有无与尿失禁相关的疾病史</a:t>
            </a:r>
            <a:r>
              <a:rPr dirty="0"/>
              <a:t>、手术史、</a:t>
            </a:r>
            <a:r>
              <a:rPr dirty="0" smtClean="0"/>
              <a:t>用药史或环境因素等</a:t>
            </a:r>
            <a:r>
              <a:rPr dirty="0"/>
              <a:t>。 </a:t>
            </a:r>
          </a:p>
          <a:p>
            <a:pPr lvl="1"/>
            <a:r>
              <a:rPr dirty="0" smtClean="0"/>
              <a:t>处理情况   </a:t>
            </a:r>
            <a:endParaRPr lang="en-US" dirty="0" smtClean="0"/>
          </a:p>
          <a:p>
            <a:pPr lvl="2"/>
            <a:r>
              <a:rPr dirty="0" smtClean="0"/>
              <a:t>发生尿失禁后有无采取相应的处理措施及其效果等。</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Rectangle 2"/>
          <p:cNvSpPr>
            <a:spLocks noGrp="1" noChangeArrowheads="1"/>
          </p:cNvSpPr>
          <p:nvPr>
            <p:ph type="title"/>
          </p:nvPr>
        </p:nvSpPr>
        <p:spPr>
          <a:xfrm>
            <a:off x="142844" y="357166"/>
            <a:ext cx="8077200" cy="563563"/>
          </a:xfrm>
        </p:spPr>
        <p:txBody>
          <a:bodyPr/>
          <a:lstStyle/>
          <a:p>
            <a:pPr eaLnBrk="1" hangingPunct="1"/>
            <a:r>
              <a:rPr lang="zh-CN" altLang="en-US" dirty="0" smtClean="0">
                <a:latin typeface="Times New Roman" pitchFamily="18" charset="0"/>
                <a:ea typeface="宋体" charset="-122"/>
              </a:rPr>
              <a:t>二、护理评估</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a:buNone/>
            </a:pPr>
            <a:r>
              <a:rPr lang="zh-CN" altLang="en-US" dirty="0" smtClean="0"/>
              <a:t> （二）身体评估</a:t>
            </a:r>
            <a:endParaRPr lang="en-US" altLang="zh-CN" dirty="0" smtClean="0"/>
          </a:p>
          <a:p>
            <a:pPr lvl="1"/>
            <a:r>
              <a:rPr dirty="0" smtClean="0"/>
              <a:t>一般状态</a:t>
            </a:r>
            <a:endParaRPr lang="en-US" dirty="0" smtClean="0"/>
          </a:p>
          <a:p>
            <a:pPr lvl="2"/>
            <a:r>
              <a:rPr dirty="0" smtClean="0"/>
              <a:t>生命体征</a:t>
            </a:r>
            <a:r>
              <a:rPr dirty="0"/>
              <a:t>、有无皮炎、压疮等</a:t>
            </a:r>
            <a:r>
              <a:rPr dirty="0" smtClean="0"/>
              <a:t>。</a:t>
            </a:r>
            <a:endParaRPr dirty="0"/>
          </a:p>
          <a:p>
            <a:pPr lvl="1"/>
            <a:r>
              <a:rPr dirty="0" smtClean="0"/>
              <a:t>腹部评估</a:t>
            </a:r>
            <a:endParaRPr lang="en-US" dirty="0" smtClean="0"/>
          </a:p>
          <a:p>
            <a:pPr lvl="2"/>
            <a:r>
              <a:rPr dirty="0" smtClean="0"/>
              <a:t>有无下腹部膨隆</a:t>
            </a:r>
            <a:r>
              <a:rPr dirty="0"/>
              <a:t>、膀胱是否充盈、</a:t>
            </a:r>
            <a:r>
              <a:rPr dirty="0" smtClean="0"/>
              <a:t>输尿管及膀胱区有无压痛等</a:t>
            </a:r>
            <a:endParaRPr dirty="0"/>
          </a:p>
          <a:p>
            <a:pPr lvl="1"/>
            <a:r>
              <a:rPr dirty="0" smtClean="0"/>
              <a:t>神经系统评估</a:t>
            </a:r>
            <a:endParaRPr lang="en-US" dirty="0" smtClean="0"/>
          </a:p>
          <a:p>
            <a:pPr lvl="2"/>
            <a:r>
              <a:rPr dirty="0" smtClean="0"/>
              <a:t>有无肌力下降</a:t>
            </a:r>
            <a:r>
              <a:rPr dirty="0"/>
              <a:t>、感觉异常、</a:t>
            </a:r>
            <a:r>
              <a:rPr dirty="0" smtClean="0"/>
              <a:t>神经反射异常等</a:t>
            </a:r>
            <a:endParaRPr dirty="0"/>
          </a:p>
          <a:p>
            <a:pPr lvl="1">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Rectangle 2"/>
          <p:cNvSpPr>
            <a:spLocks noGrp="1" noChangeArrowheads="1"/>
          </p:cNvSpPr>
          <p:nvPr>
            <p:ph type="title"/>
          </p:nvPr>
        </p:nvSpPr>
        <p:spPr>
          <a:xfrm>
            <a:off x="142844" y="357166"/>
            <a:ext cx="8077200" cy="563563"/>
          </a:xfrm>
        </p:spPr>
        <p:txBody>
          <a:bodyPr/>
          <a:lstStyle/>
          <a:p>
            <a:pPr eaLnBrk="1" hangingPunct="1"/>
            <a:r>
              <a:rPr lang="zh-CN" altLang="en-US" dirty="0" smtClean="0">
                <a:latin typeface="Times New Roman" pitchFamily="18" charset="0"/>
                <a:ea typeface="宋体" charset="-122"/>
              </a:rPr>
              <a:t>二、护理评估</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a:buNone/>
            </a:pPr>
            <a:r>
              <a:rPr lang="zh-CN" altLang="en-US" dirty="0" smtClean="0"/>
              <a:t> （三）实验室及其他检查 </a:t>
            </a:r>
          </a:p>
          <a:p>
            <a:pPr lvl="1"/>
            <a:r>
              <a:rPr lang="zh-CN" altLang="en-US" dirty="0" smtClean="0"/>
              <a:t>尿常规、尿培养、残余尿量测定等 </a:t>
            </a:r>
          </a:p>
          <a:p>
            <a:pPr lvl="1"/>
            <a:r>
              <a:rPr lang="zh-CN" altLang="en-US" dirty="0" smtClean="0"/>
              <a:t>腹部</a:t>
            </a:r>
            <a:r>
              <a:rPr lang="en-US" altLang="zh-CN" dirty="0" smtClean="0"/>
              <a:t>B</a:t>
            </a:r>
            <a:r>
              <a:rPr lang="zh-CN" altLang="en-US" dirty="0" smtClean="0"/>
              <a:t>超、膀胱尿道造影、脑</a:t>
            </a:r>
            <a:r>
              <a:rPr lang="en-US" altLang="zh-CN" dirty="0" smtClean="0"/>
              <a:t>CT</a:t>
            </a:r>
            <a:r>
              <a:rPr lang="zh-CN" altLang="en-US" dirty="0" smtClean="0"/>
              <a:t>等 </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Rectangle 2"/>
          <p:cNvSpPr>
            <a:spLocks noGrp="1" noChangeArrowheads="1"/>
          </p:cNvSpPr>
          <p:nvPr>
            <p:ph type="title"/>
          </p:nvPr>
        </p:nvSpPr>
        <p:spPr>
          <a:xfrm>
            <a:off x="142844" y="357166"/>
            <a:ext cx="8077200" cy="563563"/>
          </a:xfrm>
        </p:spPr>
        <p:txBody>
          <a:bodyPr/>
          <a:lstStyle/>
          <a:p>
            <a:pPr eaLnBrk="1" hangingPunct="1"/>
            <a:r>
              <a:rPr lang="zh-CN" altLang="en-US" dirty="0" smtClean="0">
                <a:latin typeface="Times New Roman" pitchFamily="18" charset="0"/>
                <a:ea typeface="宋体" charset="-122"/>
              </a:rPr>
              <a:t>二、护理评估</a:t>
            </a:r>
          </a:p>
        </p:txBody>
      </p:sp>
      <p:pic>
        <p:nvPicPr>
          <p:cNvPr id="6" name="Picture 4" descr="图片19"/>
          <p:cNvPicPr>
            <a:picLocks noChangeAspect="1" noChangeArrowheads="1"/>
          </p:cNvPicPr>
          <p:nvPr/>
        </p:nvPicPr>
        <p:blipFill>
          <a:blip r:embed="rId2"/>
          <a:srcRect/>
          <a:stretch>
            <a:fillRect/>
          </a:stretch>
        </p:blipFill>
        <p:spPr bwMode="auto">
          <a:xfrm>
            <a:off x="5643570" y="3429000"/>
            <a:ext cx="2043112" cy="22272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zh-CN" altLang="en-US" sz="2800" dirty="0" smtClean="0">
                <a:ea typeface="隶书" pitchFamily="49" charset="-122"/>
              </a:rPr>
              <a:t>反射性</a:t>
            </a:r>
            <a:r>
              <a:rPr lang="zh-CN" altLang="en-US" sz="2800" dirty="0" smtClean="0">
                <a:ea typeface="隶书" pitchFamily="49" charset="-122"/>
              </a:rPr>
              <a:t>尿失禁  </a:t>
            </a:r>
            <a:r>
              <a:rPr lang="zh-CN" altLang="en-US" sz="2800" dirty="0" smtClean="0">
                <a:solidFill>
                  <a:srgbClr val="990033"/>
                </a:solidFill>
                <a:ea typeface="隶书" pitchFamily="49" charset="-122"/>
              </a:rPr>
              <a:t>与</a:t>
            </a:r>
            <a:r>
              <a:rPr lang="zh-CN" altLang="en-US" sz="2800" dirty="0" smtClean="0">
                <a:solidFill>
                  <a:srgbClr val="990033"/>
                </a:solidFill>
                <a:ea typeface="隶书" pitchFamily="49" charset="-122"/>
              </a:rPr>
              <a:t>骶髓排尿中枢水平以上的脊髓完全性损伤</a:t>
            </a:r>
            <a:r>
              <a:rPr lang="zh-CN" altLang="en-US" sz="2800" dirty="0" smtClean="0">
                <a:solidFill>
                  <a:srgbClr val="990033"/>
                </a:solidFill>
                <a:ea typeface="隶书" pitchFamily="49" charset="-122"/>
              </a:rPr>
              <a:t>有关 </a:t>
            </a:r>
            <a:endParaRPr lang="zh-CN" altLang="en-US" sz="2800" dirty="0" smtClean="0">
              <a:solidFill>
                <a:srgbClr val="990033"/>
              </a:solidFill>
              <a:ea typeface="隶书" pitchFamily="49" charset="-122"/>
            </a:endParaRPr>
          </a:p>
          <a:p>
            <a:r>
              <a:rPr lang="zh-CN" altLang="en-US" sz="2800" dirty="0" smtClean="0">
                <a:ea typeface="隶书" pitchFamily="49" charset="-122"/>
              </a:rPr>
              <a:t>急迫性</a:t>
            </a:r>
            <a:r>
              <a:rPr lang="zh-CN" altLang="en-US" sz="2800" dirty="0" smtClean="0">
                <a:ea typeface="隶书" pitchFamily="49" charset="-122"/>
              </a:rPr>
              <a:t>尿失禁  </a:t>
            </a:r>
            <a:r>
              <a:rPr lang="zh-CN" altLang="en-US" sz="2800" dirty="0" smtClean="0">
                <a:solidFill>
                  <a:srgbClr val="990033"/>
                </a:solidFill>
                <a:ea typeface="隶书" pitchFamily="49" charset="-122"/>
              </a:rPr>
              <a:t>与</a:t>
            </a:r>
            <a:r>
              <a:rPr lang="zh-CN" altLang="en-US" sz="2800" dirty="0" smtClean="0">
                <a:solidFill>
                  <a:srgbClr val="990033"/>
                </a:solidFill>
                <a:ea typeface="隶书" pitchFamily="49" charset="-122"/>
              </a:rPr>
              <a:t>中枢神经系统和膀胱局部病变所致膀胱收缩不受控制</a:t>
            </a:r>
            <a:r>
              <a:rPr lang="zh-CN" altLang="en-US" sz="2800" dirty="0" smtClean="0">
                <a:solidFill>
                  <a:srgbClr val="990033"/>
                </a:solidFill>
                <a:ea typeface="隶书" pitchFamily="49" charset="-122"/>
              </a:rPr>
              <a:t>有关 </a:t>
            </a:r>
            <a:endParaRPr lang="zh-CN" altLang="en-US" sz="2800" dirty="0" smtClean="0">
              <a:solidFill>
                <a:srgbClr val="990033"/>
              </a:solidFill>
              <a:ea typeface="隶书" pitchFamily="49" charset="-122"/>
            </a:endParaRPr>
          </a:p>
          <a:p>
            <a:r>
              <a:rPr lang="zh-CN" altLang="en-US" sz="2800" dirty="0" smtClean="0">
                <a:ea typeface="隶书" pitchFamily="49" charset="-122"/>
              </a:rPr>
              <a:t>功能性</a:t>
            </a:r>
            <a:r>
              <a:rPr lang="zh-CN" altLang="en-US" sz="2800" dirty="0" smtClean="0">
                <a:ea typeface="隶书" pitchFamily="49" charset="-122"/>
              </a:rPr>
              <a:t>尿失禁  </a:t>
            </a:r>
            <a:r>
              <a:rPr lang="zh-CN" altLang="en-US" sz="2800" dirty="0" smtClean="0">
                <a:solidFill>
                  <a:srgbClr val="990033"/>
                </a:solidFill>
                <a:ea typeface="隶书" pitchFamily="49" charset="-122"/>
              </a:rPr>
              <a:t>与</a:t>
            </a:r>
            <a:r>
              <a:rPr lang="zh-CN" altLang="en-US" sz="2800" dirty="0" smtClean="0">
                <a:solidFill>
                  <a:srgbClr val="990033"/>
                </a:solidFill>
                <a:ea typeface="隶书" pitchFamily="49" charset="-122"/>
              </a:rPr>
              <a:t>精神、运动障碍、环境因素或药物作用所致不能及时如厕</a:t>
            </a:r>
            <a:r>
              <a:rPr lang="zh-CN" altLang="en-US" sz="2800" dirty="0" smtClean="0">
                <a:solidFill>
                  <a:srgbClr val="990033"/>
                </a:solidFill>
                <a:ea typeface="隶书" pitchFamily="49" charset="-122"/>
              </a:rPr>
              <a:t>有关</a:t>
            </a:r>
            <a:endParaRPr lang="zh-CN" altLang="en-US" sz="2800" dirty="0" smtClean="0">
              <a:solidFill>
                <a:srgbClr val="990033"/>
              </a:solidFill>
              <a:ea typeface="隶书" pitchFamily="49" charset="-122"/>
            </a:endParaRPr>
          </a:p>
          <a:p>
            <a:r>
              <a:rPr lang="zh-CN" altLang="en-US" sz="2800" dirty="0" smtClean="0">
                <a:ea typeface="隶书" pitchFamily="49" charset="-122"/>
              </a:rPr>
              <a:t>压力性尿失禁  </a:t>
            </a:r>
            <a:r>
              <a:rPr lang="zh-CN" altLang="en-US" sz="2800" dirty="0" smtClean="0">
                <a:solidFill>
                  <a:srgbClr val="990033"/>
                </a:solidFill>
                <a:ea typeface="隶书" pitchFamily="49" charset="-122"/>
              </a:rPr>
              <a:t>与</a:t>
            </a:r>
            <a:r>
              <a:rPr lang="zh-CN" altLang="en-US" sz="2800" dirty="0" smtClean="0">
                <a:solidFill>
                  <a:srgbClr val="990033"/>
                </a:solidFill>
                <a:ea typeface="隶书" pitchFamily="49" charset="-122"/>
              </a:rPr>
              <a:t>尿道括约肌张力减低，骨盆底部肌肉和韧带松弛</a:t>
            </a:r>
            <a:r>
              <a:rPr lang="zh-CN" altLang="en-US" sz="2800" dirty="0" smtClean="0">
                <a:solidFill>
                  <a:srgbClr val="990033"/>
                </a:solidFill>
                <a:ea typeface="隶书" pitchFamily="49" charset="-122"/>
              </a:rPr>
              <a:t>有关</a:t>
            </a:r>
            <a:endParaRPr lang="en-US" altLang="zh-CN" sz="2800" dirty="0" smtClean="0">
              <a:solidFill>
                <a:srgbClr val="990033"/>
              </a:solidFill>
              <a:ea typeface="隶书" pitchFamily="49" charset="-122"/>
            </a:endParaRPr>
          </a:p>
          <a:p>
            <a:r>
              <a:rPr lang="zh-CN" altLang="en-US" sz="2800" dirty="0" smtClean="0">
                <a:ea typeface="隶书" pitchFamily="49" charset="-122"/>
              </a:rPr>
              <a:t>溢出性</a:t>
            </a:r>
            <a:r>
              <a:rPr lang="zh-CN" altLang="en-US" sz="2800" dirty="0" smtClean="0">
                <a:ea typeface="隶书" pitchFamily="49" charset="-122"/>
              </a:rPr>
              <a:t>尿失禁  </a:t>
            </a:r>
            <a:r>
              <a:rPr lang="zh-CN" altLang="en-US" sz="2800" dirty="0" smtClean="0">
                <a:solidFill>
                  <a:srgbClr val="990033"/>
                </a:solidFill>
                <a:ea typeface="隶书" pitchFamily="49" charset="-122"/>
              </a:rPr>
              <a:t>与</a:t>
            </a:r>
            <a:r>
              <a:rPr lang="zh-CN" altLang="en-US" sz="2800" dirty="0" smtClean="0">
                <a:solidFill>
                  <a:srgbClr val="990033"/>
                </a:solidFill>
                <a:ea typeface="隶书" pitchFamily="49" charset="-122"/>
              </a:rPr>
              <a:t>膀胱排尿出口梗阻或膀胱逼尿肌失去正常张力，引起尿液潴留，膀胱内压超过尿道阻力时，尿液溢出</a:t>
            </a:r>
            <a:r>
              <a:rPr lang="zh-CN" altLang="en-US" sz="2800" dirty="0" smtClean="0">
                <a:solidFill>
                  <a:srgbClr val="990033"/>
                </a:solidFill>
                <a:ea typeface="隶书" pitchFamily="49" charset="-122"/>
              </a:rPr>
              <a:t>有关 </a:t>
            </a:r>
            <a:endParaRPr lang="zh-CN" altLang="en-US" sz="2800" dirty="0" smtClean="0">
              <a:solidFill>
                <a:srgbClr val="990033"/>
              </a:solidFill>
              <a:ea typeface="隶书" pitchFamily="49" charset="-122"/>
            </a:endParaRPr>
          </a:p>
          <a:p>
            <a:pPr>
              <a:buNone/>
            </a:pPr>
            <a:r>
              <a:rPr lang="zh-CN" altLang="en-US" sz="2800" dirty="0" smtClean="0">
                <a:solidFill>
                  <a:srgbClr val="990033"/>
                </a:solidFill>
                <a:ea typeface="隶书" pitchFamily="49" charset="-122"/>
              </a:rPr>
              <a:t> </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Rectangle 2"/>
          <p:cNvSpPr>
            <a:spLocks noGrp="1" noChangeArrowheads="1"/>
          </p:cNvSpPr>
          <p:nvPr>
            <p:ph type="title"/>
          </p:nvPr>
        </p:nvSpPr>
        <p:spPr>
          <a:xfrm>
            <a:off x="142844" y="357166"/>
            <a:ext cx="8077200" cy="563563"/>
          </a:xfrm>
        </p:spPr>
        <p:txBody>
          <a:bodyPr/>
          <a:lstStyle/>
          <a:p>
            <a:pPr eaLnBrk="1" hangingPunct="1"/>
            <a:r>
              <a:rPr lang="zh-CN" altLang="en-US" dirty="0" smtClean="0">
                <a:latin typeface="Times New Roman" pitchFamily="18" charset="0"/>
                <a:ea typeface="宋体" charset="-122"/>
              </a:rPr>
              <a:t>三、常见护理诊断</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zh-CN" altLang="en-US" sz="2800" dirty="0" smtClean="0">
                <a:ea typeface="隶书" pitchFamily="49" charset="-122"/>
              </a:rPr>
              <a:t>皮肤完整性受损</a:t>
            </a:r>
            <a:r>
              <a:rPr lang="en-US" altLang="zh-CN" sz="2800" dirty="0" smtClean="0">
                <a:ea typeface="隶书" pitchFamily="49" charset="-122"/>
              </a:rPr>
              <a:t>/</a:t>
            </a:r>
            <a:r>
              <a:rPr lang="zh-CN" altLang="en-US" sz="2800" dirty="0" smtClean="0">
                <a:ea typeface="隶书" pitchFamily="49" charset="-122"/>
              </a:rPr>
              <a:t>有皮肤完整性受损的</a:t>
            </a:r>
            <a:r>
              <a:rPr lang="zh-CN" altLang="en-US" sz="2800" dirty="0" smtClean="0">
                <a:ea typeface="隶书" pitchFamily="49" charset="-122"/>
              </a:rPr>
              <a:t>危险  </a:t>
            </a:r>
            <a:r>
              <a:rPr lang="zh-CN" altLang="en-US" sz="2800" dirty="0" smtClean="0">
                <a:solidFill>
                  <a:srgbClr val="990033"/>
                </a:solidFill>
                <a:ea typeface="隶书" pitchFamily="49" charset="-122"/>
              </a:rPr>
              <a:t>与</a:t>
            </a:r>
            <a:r>
              <a:rPr lang="zh-CN" altLang="en-US" sz="2800" dirty="0" smtClean="0">
                <a:solidFill>
                  <a:srgbClr val="990033"/>
                </a:solidFill>
                <a:ea typeface="隶书" pitchFamily="49" charset="-122"/>
              </a:rPr>
              <a:t>尿液浸湿并刺激皮肤</a:t>
            </a:r>
            <a:r>
              <a:rPr lang="zh-CN" altLang="en-US" sz="2800" dirty="0" smtClean="0">
                <a:solidFill>
                  <a:srgbClr val="990033"/>
                </a:solidFill>
                <a:ea typeface="隶书" pitchFamily="49" charset="-122"/>
              </a:rPr>
              <a:t>有关</a:t>
            </a:r>
            <a:endParaRPr lang="zh-CN" altLang="en-US" sz="2800" dirty="0" smtClean="0">
              <a:solidFill>
                <a:srgbClr val="990033"/>
              </a:solidFill>
              <a:ea typeface="隶书" pitchFamily="49" charset="-122"/>
            </a:endParaRPr>
          </a:p>
          <a:p>
            <a:r>
              <a:rPr lang="zh-CN" altLang="en-US" sz="2800" dirty="0" smtClean="0">
                <a:ea typeface="隶书" pitchFamily="49" charset="-122"/>
              </a:rPr>
              <a:t>有跌倒的</a:t>
            </a:r>
            <a:r>
              <a:rPr lang="zh-CN" altLang="en-US" sz="2800" dirty="0" smtClean="0">
                <a:ea typeface="隶书" pitchFamily="49" charset="-122"/>
              </a:rPr>
              <a:t>危险  </a:t>
            </a:r>
            <a:r>
              <a:rPr lang="zh-CN" altLang="en-US" sz="2800" dirty="0" smtClean="0">
                <a:solidFill>
                  <a:srgbClr val="990033"/>
                </a:solidFill>
                <a:ea typeface="隶书" pitchFamily="49" charset="-122"/>
              </a:rPr>
              <a:t>与</a:t>
            </a:r>
            <a:r>
              <a:rPr lang="zh-CN" altLang="en-US" sz="2800" dirty="0" smtClean="0">
                <a:solidFill>
                  <a:srgbClr val="990033"/>
                </a:solidFill>
                <a:ea typeface="隶书" pitchFamily="49" charset="-122"/>
              </a:rPr>
              <a:t>尿急</a:t>
            </a:r>
            <a:r>
              <a:rPr lang="zh-CN" altLang="en-US" sz="2800" dirty="0" smtClean="0">
                <a:solidFill>
                  <a:srgbClr val="990033"/>
                </a:solidFill>
                <a:ea typeface="隶书" pitchFamily="49" charset="-122"/>
              </a:rPr>
              <a:t>有关</a:t>
            </a:r>
            <a:endParaRPr lang="zh-CN" altLang="en-US" dirty="0" smtClean="0"/>
          </a:p>
          <a:p>
            <a:r>
              <a:rPr lang="zh-CN" altLang="en-US" sz="2800" dirty="0" smtClean="0">
                <a:ea typeface="隶书" pitchFamily="49" charset="-122"/>
              </a:rPr>
              <a:t>情景性低自尊</a:t>
            </a:r>
            <a:r>
              <a:rPr lang="en-US" altLang="zh-CN" sz="2800" dirty="0" smtClean="0">
                <a:ea typeface="隶书" pitchFamily="49" charset="-122"/>
              </a:rPr>
              <a:t>/</a:t>
            </a:r>
            <a:r>
              <a:rPr lang="zh-CN" altLang="en-US" sz="2800" dirty="0" smtClean="0">
                <a:ea typeface="隶书" pitchFamily="49" charset="-122"/>
              </a:rPr>
              <a:t>有情景性低自尊的</a:t>
            </a:r>
            <a:r>
              <a:rPr lang="zh-CN" altLang="en-US" sz="2800" dirty="0" smtClean="0">
                <a:ea typeface="隶书" pitchFamily="49" charset="-122"/>
              </a:rPr>
              <a:t>危险  </a:t>
            </a:r>
            <a:r>
              <a:rPr lang="zh-CN" altLang="en-US" sz="2800" dirty="0" smtClean="0">
                <a:solidFill>
                  <a:srgbClr val="990033"/>
                </a:solidFill>
                <a:ea typeface="隶书" pitchFamily="49" charset="-122"/>
              </a:rPr>
              <a:t>与</a:t>
            </a:r>
            <a:r>
              <a:rPr lang="zh-CN" altLang="en-US" sz="2800" dirty="0" smtClean="0">
                <a:solidFill>
                  <a:srgbClr val="990033"/>
                </a:solidFill>
                <a:ea typeface="隶书" pitchFamily="49" charset="-122"/>
              </a:rPr>
              <a:t>不能自主控制尿液排出</a:t>
            </a:r>
            <a:r>
              <a:rPr lang="zh-CN" altLang="en-US" sz="2800" dirty="0" smtClean="0">
                <a:solidFill>
                  <a:srgbClr val="990033"/>
                </a:solidFill>
                <a:ea typeface="隶书" pitchFamily="49" charset="-122"/>
              </a:rPr>
              <a:t>有关</a:t>
            </a:r>
            <a:endParaRPr lang="zh-CN" altLang="en-US" sz="2800" dirty="0" smtClean="0">
              <a:solidFill>
                <a:srgbClr val="990033"/>
              </a:solidFill>
              <a:ea typeface="隶书" pitchFamily="49" charset="-122"/>
            </a:endParaRP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Rectangle 2"/>
          <p:cNvSpPr>
            <a:spLocks noGrp="1" noChangeArrowheads="1"/>
          </p:cNvSpPr>
          <p:nvPr>
            <p:ph type="title"/>
          </p:nvPr>
        </p:nvSpPr>
        <p:spPr>
          <a:xfrm>
            <a:off x="142844" y="357166"/>
            <a:ext cx="8077200" cy="563563"/>
          </a:xfrm>
        </p:spPr>
        <p:txBody>
          <a:bodyPr/>
          <a:lstStyle/>
          <a:p>
            <a:pPr eaLnBrk="1" hangingPunct="1"/>
            <a:r>
              <a:rPr lang="zh-CN" altLang="en-US" dirty="0" smtClean="0">
                <a:latin typeface="Times New Roman" pitchFamily="18" charset="0"/>
                <a:ea typeface="宋体" charset="-122"/>
              </a:rPr>
              <a:t>三、常见护理诊断</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a:buNone/>
            </a:pPr>
            <a:r>
              <a:rPr lang="zh-CN" altLang="en-US" dirty="0" smtClean="0"/>
              <a:t> （一）概念</a:t>
            </a:r>
            <a:endParaRPr lang="en-US" altLang="zh-CN" dirty="0" smtClean="0"/>
          </a:p>
          <a:p>
            <a:pPr lvl="1"/>
            <a:r>
              <a:rPr altLang="en-US" dirty="0" smtClean="0"/>
              <a:t>尿失禁</a:t>
            </a:r>
            <a:endParaRPr lang="en-US" altLang="en-US" dirty="0" smtClean="0"/>
          </a:p>
          <a:p>
            <a:pPr lvl="2"/>
            <a:r>
              <a:rPr dirty="0" smtClean="0"/>
              <a:t>由于膀胱括约肌损伤或神经功能障碍而导致排尿自控能力下降或丧失</a:t>
            </a:r>
            <a:r>
              <a:rPr lang="en-US" altLang="zh-CN" dirty="0"/>
              <a:t>,</a:t>
            </a:r>
            <a:r>
              <a:rPr dirty="0" smtClean="0"/>
              <a:t>使尿液不自主地流出</a:t>
            </a:r>
            <a:endParaRPr lang="en-US" dirty="0" smtClean="0"/>
          </a:p>
          <a:p>
            <a:pPr lvl="2"/>
            <a:r>
              <a:rPr dirty="0" smtClean="0"/>
              <a:t>可以是暂时的</a:t>
            </a:r>
            <a:r>
              <a:rPr dirty="0"/>
              <a:t>，</a:t>
            </a:r>
            <a:r>
              <a:rPr dirty="0" smtClean="0"/>
              <a:t>也可以是持续的</a:t>
            </a:r>
            <a:endParaRPr lang="en-US" dirty="0" smtClean="0"/>
          </a:p>
          <a:p>
            <a:pPr lvl="2"/>
            <a:r>
              <a:rPr dirty="0" smtClean="0"/>
              <a:t>尿液可大量流出</a:t>
            </a:r>
            <a:r>
              <a:rPr dirty="0"/>
              <a:t>，</a:t>
            </a:r>
            <a:r>
              <a:rPr dirty="0" smtClean="0"/>
              <a:t>也可点滴而出</a:t>
            </a:r>
            <a:endParaRPr lang="en-US" dirty="0" smtClean="0"/>
          </a:p>
          <a:p>
            <a:pPr lvl="2"/>
            <a:r>
              <a:rPr dirty="0" smtClean="0"/>
              <a:t>可发生在任何年龄及性别，以女性和老年人多见</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Rectangle 2"/>
          <p:cNvSpPr>
            <a:spLocks noGrp="1" noChangeArrowheads="1"/>
          </p:cNvSpPr>
          <p:nvPr>
            <p:ph type="title"/>
          </p:nvPr>
        </p:nvSpPr>
        <p:spPr>
          <a:xfrm>
            <a:off x="142844" y="357166"/>
            <a:ext cx="8077200" cy="563563"/>
          </a:xfrm>
        </p:spPr>
        <p:txBody>
          <a:bodyPr/>
          <a:lstStyle/>
          <a:p>
            <a:pPr eaLnBrk="1" hangingPunct="1"/>
            <a:r>
              <a:rPr lang="zh-CN" altLang="en-US" dirty="0" smtClean="0">
                <a:latin typeface="Times New Roman" pitchFamily="18" charset="0"/>
                <a:ea typeface="宋体" charset="-122"/>
              </a:rPr>
              <a:t>一、概述</a:t>
            </a:r>
          </a:p>
        </p:txBody>
      </p:sp>
      <p:pic>
        <p:nvPicPr>
          <p:cNvPr id="1026" name="Picture 2" descr="C:\Documents and Settings\Administrator\Application Data\360se6\Application\User Data\temp\u=1165449518,3107404282&amp;fm=21&amp;gp=0.jpg"/>
          <p:cNvPicPr>
            <a:picLocks noChangeAspect="1" noChangeArrowheads="1"/>
          </p:cNvPicPr>
          <p:nvPr/>
        </p:nvPicPr>
        <p:blipFill>
          <a:blip r:embed="rId2"/>
          <a:srcRect/>
          <a:stretch>
            <a:fillRect/>
          </a:stretch>
        </p:blipFill>
        <p:spPr bwMode="auto">
          <a:xfrm>
            <a:off x="6357950" y="4572008"/>
            <a:ext cx="2076450" cy="1714512"/>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a:buNone/>
            </a:pPr>
            <a:r>
              <a:rPr lang="zh-CN" altLang="en-US" dirty="0" smtClean="0"/>
              <a:t> （二）病因与发病机制</a:t>
            </a:r>
            <a:endParaRPr lang="en-US" altLang="zh-CN" dirty="0" smtClean="0"/>
          </a:p>
          <a:p>
            <a:pPr lvl="1"/>
            <a:r>
              <a:rPr dirty="0" smtClean="0"/>
              <a:t>膀胱的正常贮尿功能取决于两个因素</a:t>
            </a:r>
            <a:endParaRPr lang="en-US" dirty="0" smtClean="0"/>
          </a:p>
          <a:p>
            <a:pPr lvl="2"/>
            <a:r>
              <a:rPr dirty="0" smtClean="0"/>
              <a:t>膀胱逼尿肌的顺应性     膀胱贮尿时其内部压力维持在足够低的水平；</a:t>
            </a:r>
            <a:endParaRPr lang="en-US" dirty="0" smtClean="0"/>
          </a:p>
          <a:p>
            <a:pPr lvl="2"/>
            <a:r>
              <a:rPr dirty="0" smtClean="0"/>
              <a:t>尿道括约肌及周围组织的张力足够高    防止膀胱内的尿液外漏。</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Rectangle 2"/>
          <p:cNvSpPr>
            <a:spLocks noGrp="1" noChangeArrowheads="1"/>
          </p:cNvSpPr>
          <p:nvPr>
            <p:ph type="title"/>
          </p:nvPr>
        </p:nvSpPr>
        <p:spPr>
          <a:xfrm>
            <a:off x="142844" y="357166"/>
            <a:ext cx="8077200" cy="563563"/>
          </a:xfrm>
        </p:spPr>
        <p:txBody>
          <a:bodyPr/>
          <a:lstStyle/>
          <a:p>
            <a:pPr eaLnBrk="1" hangingPunct="1"/>
            <a:r>
              <a:rPr lang="zh-CN" altLang="en-US" dirty="0" smtClean="0">
                <a:latin typeface="Times New Roman" pitchFamily="18" charset="0"/>
                <a:ea typeface="宋体" charset="-122"/>
              </a:rPr>
              <a:t>一、概述</a:t>
            </a:r>
          </a:p>
        </p:txBody>
      </p:sp>
      <p:cxnSp>
        <p:nvCxnSpPr>
          <p:cNvPr id="6" name="AutoShape 19"/>
          <p:cNvCxnSpPr>
            <a:cxnSpLocks noChangeShapeType="1"/>
          </p:cNvCxnSpPr>
          <p:nvPr/>
        </p:nvCxnSpPr>
        <p:spPr bwMode="auto">
          <a:xfrm>
            <a:off x="4572000" y="2500306"/>
            <a:ext cx="357190" cy="1588"/>
          </a:xfrm>
          <a:prstGeom prst="straightConnector1">
            <a:avLst/>
          </a:prstGeom>
          <a:noFill/>
          <a:ln w="28575">
            <a:solidFill>
              <a:srgbClr val="6600CC"/>
            </a:solidFill>
            <a:miter lim="800000"/>
            <a:headEnd/>
            <a:tailEnd type="triangle" w="med" len="med"/>
          </a:ln>
        </p:spPr>
      </p:cxnSp>
      <p:cxnSp>
        <p:nvCxnSpPr>
          <p:cNvPr id="7" name="AutoShape 19"/>
          <p:cNvCxnSpPr>
            <a:cxnSpLocks noChangeShapeType="1"/>
          </p:cNvCxnSpPr>
          <p:nvPr/>
        </p:nvCxnSpPr>
        <p:spPr bwMode="auto">
          <a:xfrm>
            <a:off x="6858016" y="3429000"/>
            <a:ext cx="357190" cy="1588"/>
          </a:xfrm>
          <a:prstGeom prst="straightConnector1">
            <a:avLst/>
          </a:prstGeom>
          <a:noFill/>
          <a:ln w="28575">
            <a:solidFill>
              <a:srgbClr val="6600CC"/>
            </a:solidFill>
            <a:miter lim="800000"/>
            <a:headEnd/>
            <a:tailEnd type="triangle" w="med" len="med"/>
          </a:ln>
        </p:spPr>
      </p:cxnSp>
      <p:grpSp>
        <p:nvGrpSpPr>
          <p:cNvPr id="23" name="组合 22"/>
          <p:cNvGrpSpPr/>
          <p:nvPr/>
        </p:nvGrpSpPr>
        <p:grpSpPr>
          <a:xfrm>
            <a:off x="642910" y="4143380"/>
            <a:ext cx="5715040" cy="1071570"/>
            <a:chOff x="357158" y="4071942"/>
            <a:chExt cx="5715040" cy="1071570"/>
          </a:xfrm>
        </p:grpSpPr>
        <p:sp>
          <p:nvSpPr>
            <p:cNvPr id="13" name="Rectangle 6"/>
            <p:cNvSpPr>
              <a:spLocks noChangeArrowheads="1"/>
            </p:cNvSpPr>
            <p:nvPr/>
          </p:nvSpPr>
          <p:spPr bwMode="auto">
            <a:xfrm>
              <a:off x="357158" y="4071942"/>
              <a:ext cx="2643207" cy="1071570"/>
            </a:xfrm>
            <a:prstGeom prst="rect">
              <a:avLst/>
            </a:prstGeom>
            <a:noFill/>
            <a:ln w="28575">
              <a:solidFill>
                <a:srgbClr val="990033"/>
              </a:solidFill>
              <a:miter lim="800000"/>
              <a:headEnd/>
              <a:tailEnd/>
            </a:ln>
          </p:spPr>
          <p:txBody>
            <a:bodyPr wrap="none" anchor="ctr"/>
            <a:lstStyle/>
            <a:p>
              <a:pPr algn="ctr"/>
              <a:r>
                <a:rPr lang="zh-CN" altLang="en-US" sz="2000" dirty="0" smtClean="0">
                  <a:solidFill>
                    <a:srgbClr val="000099"/>
                  </a:solidFill>
                  <a:ea typeface="华文新魏" pitchFamily="2" charset="-122"/>
                </a:rPr>
                <a:t>逼尿肌异常收缩、</a:t>
              </a:r>
              <a:r>
                <a:rPr lang="en-US" altLang="zh-CN" sz="2000" dirty="0" smtClean="0">
                  <a:solidFill>
                    <a:srgbClr val="000099"/>
                  </a:solidFill>
                  <a:ea typeface="华文新魏" pitchFamily="2" charset="-122"/>
                </a:rPr>
                <a:t/>
              </a:r>
              <a:br>
                <a:rPr lang="en-US" altLang="zh-CN" sz="2000" dirty="0" smtClean="0">
                  <a:solidFill>
                    <a:srgbClr val="000099"/>
                  </a:solidFill>
                  <a:ea typeface="华文新魏" pitchFamily="2" charset="-122"/>
                </a:rPr>
              </a:br>
              <a:r>
                <a:rPr lang="zh-CN" altLang="en-US" sz="2000" dirty="0" smtClean="0">
                  <a:solidFill>
                    <a:srgbClr val="000099"/>
                  </a:solidFill>
                  <a:ea typeface="华文新魏" pitchFamily="2" charset="-122"/>
                </a:rPr>
                <a:t>膀胱过度充盈、</a:t>
              </a:r>
              <a:endParaRPr lang="en-US" altLang="zh-CN" sz="2000" dirty="0" smtClean="0">
                <a:solidFill>
                  <a:srgbClr val="000099"/>
                </a:solidFill>
                <a:ea typeface="华文新魏" pitchFamily="2" charset="-122"/>
              </a:endParaRPr>
            </a:p>
            <a:p>
              <a:pPr algn="ctr"/>
              <a:r>
                <a:rPr lang="zh-CN" altLang="en-US" sz="2000" dirty="0" smtClean="0">
                  <a:solidFill>
                    <a:srgbClr val="000099"/>
                  </a:solidFill>
                  <a:ea typeface="华文新魏" pitchFamily="2" charset="-122"/>
                </a:rPr>
                <a:t>尿道括约肌张力下降等</a:t>
              </a:r>
              <a:endParaRPr lang="en-US" altLang="zh-CN" sz="2000" dirty="0" smtClean="0">
                <a:solidFill>
                  <a:srgbClr val="000099"/>
                </a:solidFill>
                <a:ea typeface="华文新魏" pitchFamily="2" charset="-122"/>
              </a:endParaRPr>
            </a:p>
          </p:txBody>
        </p:sp>
        <p:cxnSp>
          <p:nvCxnSpPr>
            <p:cNvPr id="14" name="AutoShape 19"/>
            <p:cNvCxnSpPr>
              <a:cxnSpLocks noChangeShapeType="1"/>
            </p:cNvCxnSpPr>
            <p:nvPr/>
          </p:nvCxnSpPr>
          <p:spPr bwMode="auto">
            <a:xfrm>
              <a:off x="3000365" y="4643446"/>
              <a:ext cx="642941" cy="1588"/>
            </a:xfrm>
            <a:prstGeom prst="straightConnector1">
              <a:avLst/>
            </a:prstGeom>
            <a:noFill/>
            <a:ln w="28575">
              <a:solidFill>
                <a:srgbClr val="6600CC"/>
              </a:solidFill>
              <a:miter lim="800000"/>
              <a:headEnd/>
              <a:tailEnd type="triangle" w="med" len="med"/>
            </a:ln>
          </p:spPr>
        </p:cxnSp>
        <p:sp>
          <p:nvSpPr>
            <p:cNvPr id="15" name="Rectangle 6"/>
            <p:cNvSpPr>
              <a:spLocks noChangeArrowheads="1"/>
            </p:cNvSpPr>
            <p:nvPr/>
          </p:nvSpPr>
          <p:spPr bwMode="auto">
            <a:xfrm>
              <a:off x="3643306" y="4429132"/>
              <a:ext cx="2428892" cy="357134"/>
            </a:xfrm>
            <a:prstGeom prst="rect">
              <a:avLst/>
            </a:prstGeom>
            <a:noFill/>
            <a:ln w="28575">
              <a:solidFill>
                <a:srgbClr val="990033"/>
              </a:solidFill>
              <a:miter lim="800000"/>
              <a:headEnd/>
              <a:tailEnd/>
            </a:ln>
          </p:spPr>
          <p:txBody>
            <a:bodyPr wrap="none" anchor="ctr"/>
            <a:lstStyle/>
            <a:p>
              <a:pPr algn="ctr"/>
              <a:r>
                <a:rPr lang="zh-CN" altLang="en-US" sz="2000" dirty="0" smtClean="0">
                  <a:solidFill>
                    <a:srgbClr val="990033"/>
                  </a:solidFill>
                  <a:ea typeface="华文新魏" pitchFamily="2" charset="-122"/>
                </a:rPr>
                <a:t>膀胱内压</a:t>
              </a:r>
              <a:r>
                <a:rPr lang="en-US" altLang="zh-CN" sz="2000" dirty="0" smtClean="0">
                  <a:solidFill>
                    <a:srgbClr val="990033"/>
                  </a:solidFill>
                  <a:ea typeface="华文新魏" pitchFamily="2" charset="-122"/>
                </a:rPr>
                <a:t>&gt;</a:t>
              </a:r>
              <a:r>
                <a:rPr lang="zh-CN" altLang="en-US" sz="2000" dirty="0" smtClean="0">
                  <a:solidFill>
                    <a:srgbClr val="990033"/>
                  </a:solidFill>
                  <a:ea typeface="华文新魏" pitchFamily="2" charset="-122"/>
                </a:rPr>
                <a:t>尿道阻力</a:t>
              </a:r>
              <a:endParaRPr lang="zh-CN" altLang="en-US" sz="2000" dirty="0">
                <a:solidFill>
                  <a:srgbClr val="990033"/>
                </a:solidFill>
                <a:ea typeface="华文新魏" pitchFamily="2" charset="-122"/>
              </a:endParaRPr>
            </a:p>
          </p:txBody>
        </p:sp>
      </p:grpSp>
      <p:cxnSp>
        <p:nvCxnSpPr>
          <p:cNvPr id="18" name="形状 17"/>
          <p:cNvCxnSpPr/>
          <p:nvPr/>
        </p:nvCxnSpPr>
        <p:spPr bwMode="auto">
          <a:xfrm>
            <a:off x="6429388" y="4643446"/>
            <a:ext cx="714375" cy="750887"/>
          </a:xfrm>
          <a:prstGeom prst="bentConnector2">
            <a:avLst/>
          </a:prstGeom>
          <a:ln w="28575">
            <a:solidFill>
              <a:srgbClr val="692AA2"/>
            </a:solidFill>
            <a:tailEnd type="arrow"/>
          </a:ln>
        </p:spPr>
        <p:style>
          <a:lnRef idx="1">
            <a:schemeClr val="accent1"/>
          </a:lnRef>
          <a:fillRef idx="0">
            <a:schemeClr val="accent1"/>
          </a:fillRef>
          <a:effectRef idx="0">
            <a:schemeClr val="accent1"/>
          </a:effectRef>
          <a:fontRef idx="minor">
            <a:schemeClr val="tx1"/>
          </a:fontRef>
        </p:style>
      </p:cxnSp>
      <p:sp>
        <p:nvSpPr>
          <p:cNvPr id="19" name="Rectangle 8"/>
          <p:cNvSpPr>
            <a:spLocks noChangeArrowheads="1"/>
          </p:cNvSpPr>
          <p:nvPr/>
        </p:nvSpPr>
        <p:spPr bwMode="auto">
          <a:xfrm>
            <a:off x="5857884" y="5429264"/>
            <a:ext cx="2500330" cy="357190"/>
          </a:xfrm>
          <a:prstGeom prst="rect">
            <a:avLst/>
          </a:prstGeom>
          <a:noFill/>
          <a:ln w="28575">
            <a:solidFill>
              <a:srgbClr val="9900CC"/>
            </a:solidFill>
            <a:miter lim="800000"/>
            <a:headEnd/>
            <a:tailEnd/>
          </a:ln>
        </p:spPr>
        <p:txBody>
          <a:bodyPr wrap="none" anchor="ctr"/>
          <a:lstStyle/>
          <a:p>
            <a:pPr algn="ctr"/>
            <a:r>
              <a:rPr lang="zh-CN" altLang="en-US" sz="2000" dirty="0" smtClean="0">
                <a:solidFill>
                  <a:srgbClr val="990033"/>
                </a:solidFill>
                <a:ea typeface="华文新魏" pitchFamily="2" charset="-122"/>
              </a:rPr>
              <a:t>尿液不受主观控制</a:t>
            </a:r>
            <a:endParaRPr lang="en-US" altLang="zh-CN" sz="2000" dirty="0" smtClean="0">
              <a:solidFill>
                <a:srgbClr val="990033"/>
              </a:solidFill>
              <a:ea typeface="华文新魏" pitchFamily="2" charset="-122"/>
            </a:endParaRPr>
          </a:p>
        </p:txBody>
      </p:sp>
      <p:cxnSp>
        <p:nvCxnSpPr>
          <p:cNvPr id="11" name="AutoShape 19"/>
          <p:cNvCxnSpPr>
            <a:cxnSpLocks noChangeShapeType="1"/>
          </p:cNvCxnSpPr>
          <p:nvPr/>
        </p:nvCxnSpPr>
        <p:spPr bwMode="auto">
          <a:xfrm rot="10800000">
            <a:off x="4643438" y="5643578"/>
            <a:ext cx="1143008" cy="1588"/>
          </a:xfrm>
          <a:prstGeom prst="straightConnector1">
            <a:avLst/>
          </a:prstGeom>
          <a:noFill/>
          <a:ln w="28575">
            <a:solidFill>
              <a:srgbClr val="6600CC"/>
            </a:solidFill>
            <a:miter lim="800000"/>
            <a:headEnd/>
            <a:tailEnd type="triangle" w="med" len="med"/>
          </a:ln>
        </p:spPr>
      </p:cxnSp>
      <p:sp>
        <p:nvSpPr>
          <p:cNvPr id="24" name="TextBox 23"/>
          <p:cNvSpPr txBox="1"/>
          <p:nvPr/>
        </p:nvSpPr>
        <p:spPr>
          <a:xfrm>
            <a:off x="3571868" y="5429264"/>
            <a:ext cx="1214446" cy="461665"/>
          </a:xfrm>
          <a:prstGeom prst="rect">
            <a:avLst/>
          </a:prstGeom>
          <a:noFill/>
        </p:spPr>
        <p:txBody>
          <a:bodyPr wrap="square" rtlCol="0">
            <a:spAutoFit/>
          </a:bodyPr>
          <a:lstStyle/>
          <a:p>
            <a:r>
              <a:rPr lang="zh-CN" altLang="en-US" sz="2400" dirty="0" smtClean="0">
                <a:solidFill>
                  <a:srgbClr val="000099"/>
                </a:solidFill>
                <a:ea typeface="华文新魏" pitchFamily="2" charset="-122"/>
              </a:rPr>
              <a:t>尿失禁</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a:buNone/>
            </a:pPr>
            <a:r>
              <a:rPr lang="zh-CN" altLang="en-US" dirty="0" smtClean="0"/>
              <a:t> （二）病因与发病机制</a:t>
            </a:r>
            <a:endParaRPr lang="en-US" altLang="zh-CN" dirty="0" smtClean="0"/>
          </a:p>
          <a:p>
            <a:pPr lvl="1"/>
            <a:r>
              <a:rPr dirty="0" smtClean="0"/>
              <a:t>反射性尿失禁</a:t>
            </a:r>
            <a:endParaRPr lang="en-US" dirty="0" smtClean="0"/>
          </a:p>
          <a:p>
            <a:pPr lvl="2"/>
            <a:r>
              <a:rPr dirty="0" smtClean="0"/>
              <a:t>当膀胱充盈到一定量时出现的不自主排尿。</a:t>
            </a:r>
            <a:endParaRPr lang="en-US" dirty="0" smtClean="0"/>
          </a:p>
          <a:p>
            <a:pPr lvl="2"/>
            <a:r>
              <a:rPr dirty="0" smtClean="0"/>
              <a:t>多见于脊髓外伤</a:t>
            </a:r>
            <a:r>
              <a:rPr dirty="0"/>
              <a:t>、</a:t>
            </a:r>
            <a:r>
              <a:rPr dirty="0" smtClean="0"/>
              <a:t>脊髓肿瘤等导致低级排尿中枢水平以上脊髓完全性损伤。</a:t>
            </a:r>
            <a:endParaRPr lang="en-US" dirty="0" smtClean="0"/>
          </a:p>
          <a:p>
            <a:pPr lvl="2"/>
            <a:r>
              <a:rPr dirty="0" smtClean="0"/>
              <a:t>骶髓低级排尿中枢水平以上的脊髓完全性损伤         低级排尿中枢失去高级排尿中枢的控制。 </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Rectangle 2"/>
          <p:cNvSpPr>
            <a:spLocks noGrp="1" noChangeArrowheads="1"/>
          </p:cNvSpPr>
          <p:nvPr>
            <p:ph type="title"/>
          </p:nvPr>
        </p:nvSpPr>
        <p:spPr>
          <a:xfrm>
            <a:off x="142844" y="357166"/>
            <a:ext cx="8077200" cy="563563"/>
          </a:xfrm>
        </p:spPr>
        <p:txBody>
          <a:bodyPr/>
          <a:lstStyle/>
          <a:p>
            <a:pPr eaLnBrk="1" hangingPunct="1"/>
            <a:r>
              <a:rPr lang="zh-CN" altLang="en-US" dirty="0" smtClean="0">
                <a:latin typeface="Times New Roman" pitchFamily="18" charset="0"/>
                <a:ea typeface="宋体" charset="-122"/>
              </a:rPr>
              <a:t>一、概述</a:t>
            </a:r>
          </a:p>
        </p:txBody>
      </p:sp>
      <p:cxnSp>
        <p:nvCxnSpPr>
          <p:cNvPr id="6" name="AutoShape 19"/>
          <p:cNvCxnSpPr>
            <a:cxnSpLocks noChangeShapeType="1"/>
          </p:cNvCxnSpPr>
          <p:nvPr/>
        </p:nvCxnSpPr>
        <p:spPr bwMode="auto">
          <a:xfrm>
            <a:off x="8215338" y="3857628"/>
            <a:ext cx="357190" cy="1588"/>
          </a:xfrm>
          <a:prstGeom prst="straightConnector1">
            <a:avLst/>
          </a:prstGeom>
          <a:noFill/>
          <a:ln w="28575">
            <a:solidFill>
              <a:srgbClr val="6600CC"/>
            </a:solidFill>
            <a:miter lim="800000"/>
            <a:headEnd/>
            <a:tailEnd type="triangle" w="med" len="med"/>
          </a:ln>
        </p:spPr>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a:buNone/>
            </a:pPr>
            <a:r>
              <a:rPr lang="zh-CN" altLang="en-US" dirty="0" smtClean="0"/>
              <a:t> （二）病因与发病机制</a:t>
            </a:r>
            <a:endParaRPr lang="en-US" altLang="zh-CN" dirty="0" smtClean="0"/>
          </a:p>
          <a:p>
            <a:pPr lvl="1"/>
            <a:r>
              <a:rPr dirty="0"/>
              <a:t>反射性尿失禁</a:t>
            </a:r>
          </a:p>
          <a:p>
            <a:pPr lvl="1"/>
            <a:endParaRPr lang="en-US" altLang="zh-CN" dirty="0" smtClean="0"/>
          </a:p>
          <a:p>
            <a:pPr lvl="1"/>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grpSp>
        <p:nvGrpSpPr>
          <p:cNvPr id="5" name="组合 4"/>
          <p:cNvGrpSpPr/>
          <p:nvPr/>
        </p:nvGrpSpPr>
        <p:grpSpPr>
          <a:xfrm>
            <a:off x="714348" y="2428868"/>
            <a:ext cx="5832629" cy="3786214"/>
            <a:chOff x="642910" y="2000240"/>
            <a:chExt cx="6555925" cy="4214821"/>
          </a:xfrm>
        </p:grpSpPr>
        <p:pic>
          <p:nvPicPr>
            <p:cNvPr id="6" name="内容占位符 11" descr="11.JPG"/>
            <p:cNvPicPr>
              <a:picLocks noChangeAspect="1"/>
            </p:cNvPicPr>
            <p:nvPr/>
          </p:nvPicPr>
          <p:blipFill>
            <a:blip r:embed="rId2"/>
            <a:srcRect/>
            <a:stretch>
              <a:fillRect/>
            </a:stretch>
          </p:blipFill>
          <p:spPr bwMode="auto">
            <a:xfrm>
              <a:off x="642910" y="2214554"/>
              <a:ext cx="6215106" cy="4000507"/>
            </a:xfrm>
            <a:prstGeom prst="rect">
              <a:avLst/>
            </a:prstGeom>
            <a:noFill/>
            <a:ln w="9525">
              <a:noFill/>
              <a:miter lim="800000"/>
              <a:headEnd/>
              <a:tailEnd/>
            </a:ln>
          </p:spPr>
        </p:pic>
        <p:sp>
          <p:nvSpPr>
            <p:cNvPr id="8" name="Rectangle 8"/>
            <p:cNvSpPr>
              <a:spLocks noChangeArrowheads="1"/>
            </p:cNvSpPr>
            <p:nvPr/>
          </p:nvSpPr>
          <p:spPr bwMode="auto">
            <a:xfrm>
              <a:off x="5072065" y="2000240"/>
              <a:ext cx="2126770" cy="589270"/>
            </a:xfrm>
            <a:prstGeom prst="rect">
              <a:avLst/>
            </a:prstGeom>
            <a:noFill/>
            <a:ln w="28575">
              <a:solidFill>
                <a:srgbClr val="9900CC"/>
              </a:solidFill>
              <a:miter lim="800000"/>
              <a:headEnd/>
              <a:tailEnd/>
            </a:ln>
          </p:spPr>
          <p:txBody>
            <a:bodyPr wrap="none" anchor="ctr"/>
            <a:lstStyle/>
            <a:p>
              <a:pPr algn="ctr"/>
              <a:r>
                <a:rPr lang="zh-CN" altLang="en-US" dirty="0" smtClean="0">
                  <a:solidFill>
                    <a:srgbClr val="990033"/>
                  </a:solidFill>
                  <a:ea typeface="华文新魏" pitchFamily="2" charset="-122"/>
                </a:rPr>
                <a:t>脑干和大脑皮质</a:t>
              </a:r>
              <a:endParaRPr lang="en-US" altLang="zh-CN" dirty="0" smtClean="0">
                <a:solidFill>
                  <a:srgbClr val="990033"/>
                </a:solidFill>
                <a:ea typeface="华文新魏" pitchFamily="2" charset="-122"/>
              </a:endParaRPr>
            </a:p>
            <a:p>
              <a:pPr algn="ctr"/>
              <a:r>
                <a:rPr lang="zh-CN" altLang="en-US" dirty="0" smtClean="0">
                  <a:solidFill>
                    <a:srgbClr val="990033"/>
                  </a:solidFill>
                  <a:ea typeface="华文新魏" pitchFamily="2" charset="-122"/>
                </a:rPr>
                <a:t>高级排尿中枢</a:t>
              </a:r>
              <a:endParaRPr lang="zh-CN" altLang="en-US" dirty="0">
                <a:solidFill>
                  <a:srgbClr val="990033"/>
                </a:solidFill>
                <a:ea typeface="华文新魏" pitchFamily="2" charset="-122"/>
              </a:endParaRPr>
            </a:p>
          </p:txBody>
        </p:sp>
      </p:grpSp>
      <p:sp>
        <p:nvSpPr>
          <p:cNvPr id="12" name="Rectangle 2"/>
          <p:cNvSpPr>
            <a:spLocks noGrp="1" noChangeArrowheads="1"/>
          </p:cNvSpPr>
          <p:nvPr>
            <p:ph type="title"/>
          </p:nvPr>
        </p:nvSpPr>
        <p:spPr>
          <a:xfrm>
            <a:off x="142844" y="357166"/>
            <a:ext cx="8077200" cy="563563"/>
          </a:xfrm>
        </p:spPr>
        <p:txBody>
          <a:bodyPr/>
          <a:lstStyle/>
          <a:p>
            <a:pPr eaLnBrk="1" hangingPunct="1"/>
            <a:r>
              <a:rPr lang="zh-CN" altLang="en-US" dirty="0" smtClean="0">
                <a:latin typeface="Times New Roman" pitchFamily="18" charset="0"/>
                <a:ea typeface="宋体" charset="-122"/>
              </a:rPr>
              <a:t>一、概述</a:t>
            </a:r>
          </a:p>
        </p:txBody>
      </p:sp>
      <p:grpSp>
        <p:nvGrpSpPr>
          <p:cNvPr id="23" name="组合 22"/>
          <p:cNvGrpSpPr/>
          <p:nvPr/>
        </p:nvGrpSpPr>
        <p:grpSpPr>
          <a:xfrm>
            <a:off x="6215074" y="3000372"/>
            <a:ext cx="1785950" cy="1144596"/>
            <a:chOff x="6215074" y="3000372"/>
            <a:chExt cx="1785950" cy="1144596"/>
          </a:xfrm>
        </p:grpSpPr>
        <p:cxnSp>
          <p:nvCxnSpPr>
            <p:cNvPr id="14" name="直接连接符 13"/>
            <p:cNvCxnSpPr/>
            <p:nvPr/>
          </p:nvCxnSpPr>
          <p:spPr>
            <a:xfrm>
              <a:off x="6643702" y="3000372"/>
              <a:ext cx="1143008" cy="1588"/>
            </a:xfrm>
            <a:prstGeom prst="line">
              <a:avLst/>
            </a:prstGeom>
            <a:ln w="28575">
              <a:solidFill>
                <a:srgbClr val="7030A0"/>
              </a:solidFill>
              <a:prstDash val="sysDot"/>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6215074" y="4143380"/>
              <a:ext cx="1785950" cy="1588"/>
            </a:xfrm>
            <a:prstGeom prst="line">
              <a:avLst/>
            </a:prstGeom>
            <a:ln w="28575">
              <a:solidFill>
                <a:srgbClr val="7030A0"/>
              </a:solidFill>
              <a:prstDash val="sysDot"/>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p:nvPr/>
          </p:nvCxnSpPr>
          <p:spPr>
            <a:xfrm rot="5400000">
              <a:off x="7036611" y="3178967"/>
              <a:ext cx="357190" cy="1588"/>
            </a:xfrm>
            <a:prstGeom prst="straightConnector1">
              <a:avLst/>
            </a:prstGeom>
            <a:ln w="28575">
              <a:solidFill>
                <a:srgbClr val="7030A0"/>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a:xfrm rot="16200000" flipV="1">
              <a:off x="7072330" y="4000504"/>
              <a:ext cx="286546" cy="794"/>
            </a:xfrm>
            <a:prstGeom prst="straightConnector1">
              <a:avLst/>
            </a:prstGeom>
            <a:ln w="28575">
              <a:solidFill>
                <a:srgbClr val="7030A0"/>
              </a:solidFill>
              <a:prstDash val="sysDot"/>
              <a:tailEnd type="arrow"/>
            </a:ln>
          </p:spPr>
          <p:style>
            <a:lnRef idx="1">
              <a:schemeClr val="accent1"/>
            </a:lnRef>
            <a:fillRef idx="0">
              <a:schemeClr val="accent1"/>
            </a:fillRef>
            <a:effectRef idx="0">
              <a:schemeClr val="accent1"/>
            </a:effectRef>
            <a:fontRef idx="minor">
              <a:schemeClr val="tx1"/>
            </a:fontRef>
          </p:style>
        </p:cxnSp>
      </p:grpSp>
      <p:sp>
        <p:nvSpPr>
          <p:cNvPr id="22" name="Rectangle 6"/>
          <p:cNvSpPr>
            <a:spLocks noChangeArrowheads="1"/>
          </p:cNvSpPr>
          <p:nvPr/>
        </p:nvSpPr>
        <p:spPr bwMode="auto">
          <a:xfrm>
            <a:off x="6286512" y="3357562"/>
            <a:ext cx="1928826" cy="500066"/>
          </a:xfrm>
          <a:prstGeom prst="rect">
            <a:avLst/>
          </a:prstGeom>
          <a:noFill/>
          <a:ln w="28575">
            <a:solidFill>
              <a:srgbClr val="990033"/>
            </a:solidFill>
            <a:miter lim="800000"/>
            <a:headEnd/>
            <a:tailEnd/>
          </a:ln>
        </p:spPr>
        <p:txBody>
          <a:bodyPr wrap="none" anchor="ctr"/>
          <a:lstStyle/>
          <a:p>
            <a:pPr algn="ctr">
              <a:lnSpc>
                <a:spcPts val="1900"/>
              </a:lnSpc>
            </a:pPr>
            <a:r>
              <a:rPr lang="zh-CN" altLang="en-US" dirty="0" smtClean="0">
                <a:solidFill>
                  <a:srgbClr val="000099"/>
                </a:solidFill>
                <a:ea typeface="华文新魏" pitchFamily="2" charset="-122"/>
              </a:rPr>
              <a:t>骶髓以上</a:t>
            </a:r>
            <a:endParaRPr lang="en-US" altLang="zh-CN" dirty="0" smtClean="0">
              <a:solidFill>
                <a:srgbClr val="000099"/>
              </a:solidFill>
              <a:ea typeface="华文新魏" pitchFamily="2" charset="-122"/>
            </a:endParaRPr>
          </a:p>
          <a:p>
            <a:pPr algn="ctr">
              <a:lnSpc>
                <a:spcPts val="1900"/>
              </a:lnSpc>
            </a:pPr>
            <a:r>
              <a:rPr lang="zh-CN" altLang="en-US" dirty="0" smtClean="0">
                <a:solidFill>
                  <a:srgbClr val="000099"/>
                </a:solidFill>
                <a:ea typeface="华文新魏" pitchFamily="2" charset="-122"/>
              </a:rPr>
              <a:t>脊髓完全损伤</a:t>
            </a:r>
            <a:endParaRPr lang="zh-CN" altLang="en-US" dirty="0">
              <a:solidFill>
                <a:srgbClr val="000099"/>
              </a:solidFill>
              <a:ea typeface="华文新魏" pitchFamily="2"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28596" y="3786190"/>
            <a:ext cx="5715040" cy="2683020"/>
            <a:chOff x="3214678" y="3714752"/>
            <a:chExt cx="5715040" cy="2683020"/>
          </a:xfrm>
        </p:grpSpPr>
        <p:grpSp>
          <p:nvGrpSpPr>
            <p:cNvPr id="8" name="组合 7"/>
            <p:cNvGrpSpPr/>
            <p:nvPr/>
          </p:nvGrpSpPr>
          <p:grpSpPr>
            <a:xfrm>
              <a:off x="3214678" y="3714752"/>
              <a:ext cx="5715040" cy="2667005"/>
              <a:chOff x="3214678" y="3714752"/>
              <a:chExt cx="5715040" cy="2667005"/>
            </a:xfrm>
          </p:grpSpPr>
          <p:pic>
            <p:nvPicPr>
              <p:cNvPr id="6" name="Picture 2" descr="C:\Documents and Settings\Administrator\Application Data\360se6\Application\User Data\temp\u=4031405952,248522889&amp;fm=21&amp;gp=0.jpg"/>
              <p:cNvPicPr>
                <a:picLocks noChangeAspect="1" noChangeArrowheads="1"/>
              </p:cNvPicPr>
              <p:nvPr/>
            </p:nvPicPr>
            <p:blipFill>
              <a:blip r:embed="rId2"/>
              <a:srcRect/>
              <a:stretch>
                <a:fillRect/>
              </a:stretch>
            </p:blipFill>
            <p:spPr bwMode="auto">
              <a:xfrm>
                <a:off x="3786182" y="3714752"/>
                <a:ext cx="4786346" cy="2667005"/>
              </a:xfrm>
              <a:prstGeom prst="ellipse">
                <a:avLst/>
              </a:prstGeom>
              <a:ln>
                <a:noFill/>
              </a:ln>
              <a:effectLst>
                <a:softEdge rad="112500"/>
              </a:effectLst>
            </p:spPr>
          </p:pic>
          <p:sp>
            <p:nvSpPr>
              <p:cNvPr id="7" name="TextBox 6"/>
              <p:cNvSpPr txBox="1"/>
              <p:nvPr/>
            </p:nvSpPr>
            <p:spPr>
              <a:xfrm>
                <a:off x="3214678" y="3786190"/>
                <a:ext cx="5715040" cy="923330"/>
              </a:xfrm>
              <a:prstGeom prst="rect">
                <a:avLst/>
              </a:prstGeom>
              <a:solidFill>
                <a:schemeClr val="bg1"/>
              </a:solidFill>
            </p:spPr>
            <p:txBody>
              <a:bodyPr wrap="square" rtlCol="0">
                <a:spAutoFit/>
              </a:bodyPr>
              <a:lstStyle/>
              <a:p>
                <a:endParaRPr lang="en-US" altLang="zh-CN" dirty="0" smtClean="0"/>
              </a:p>
              <a:p>
                <a:endParaRPr lang="en-US" altLang="zh-CN" dirty="0" smtClean="0"/>
              </a:p>
              <a:p>
                <a:endParaRPr lang="zh-CN" altLang="en-US" dirty="0"/>
              </a:p>
            </p:txBody>
          </p:sp>
        </p:grpSp>
        <p:sp>
          <p:nvSpPr>
            <p:cNvPr id="10" name="TextBox 9"/>
            <p:cNvSpPr txBox="1"/>
            <p:nvPr/>
          </p:nvSpPr>
          <p:spPr>
            <a:xfrm>
              <a:off x="3643306" y="4643446"/>
              <a:ext cx="3357586" cy="1754326"/>
            </a:xfrm>
            <a:prstGeom prst="rect">
              <a:avLst/>
            </a:prstGeom>
            <a:solidFill>
              <a:schemeClr val="bg1"/>
            </a:solidFill>
          </p:spPr>
          <p:txBody>
            <a:bodyPr wrap="square" rtlCol="0">
              <a:spAutoFit/>
            </a:bodyPr>
            <a:lstStyle/>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zh-CN" altLang="en-US" dirty="0"/>
            </a:p>
          </p:txBody>
        </p:sp>
      </p:grpSp>
      <p:sp>
        <p:nvSpPr>
          <p:cNvPr id="3" name="内容占位符 2"/>
          <p:cNvSpPr>
            <a:spLocks noGrp="1"/>
          </p:cNvSpPr>
          <p:nvPr>
            <p:ph idx="1"/>
          </p:nvPr>
        </p:nvSpPr>
        <p:spPr/>
        <p:txBody>
          <a:bodyPr/>
          <a:lstStyle/>
          <a:p>
            <a:pPr>
              <a:buNone/>
            </a:pPr>
            <a:r>
              <a:rPr lang="zh-CN" altLang="en-US" dirty="0" smtClean="0"/>
              <a:t> （二）病因与发病机制</a:t>
            </a:r>
            <a:endParaRPr lang="en-US" altLang="zh-CN" dirty="0" smtClean="0"/>
          </a:p>
          <a:p>
            <a:pPr lvl="1"/>
            <a:r>
              <a:rPr dirty="0" smtClean="0"/>
              <a:t>急迫性尿失禁</a:t>
            </a:r>
            <a:endParaRPr lang="en-US" dirty="0" smtClean="0"/>
          </a:p>
          <a:p>
            <a:pPr lvl="2"/>
            <a:r>
              <a:rPr dirty="0" smtClean="0"/>
              <a:t>有强烈的尿意时立即出现的不自主排尿</a:t>
            </a:r>
            <a:endParaRPr lang="en-US" dirty="0" smtClean="0"/>
          </a:p>
          <a:p>
            <a:pPr lvl="2"/>
            <a:r>
              <a:rPr dirty="0" smtClean="0"/>
              <a:t>可见于脑血管意外</a:t>
            </a:r>
            <a:r>
              <a:rPr dirty="0"/>
              <a:t>、脑瘤、多发性硬化、</a:t>
            </a:r>
            <a:r>
              <a:rPr dirty="0" smtClean="0"/>
              <a:t>帕金森病等中枢神经系统疾病</a:t>
            </a:r>
            <a:endParaRPr lang="en-US" dirty="0" smtClean="0"/>
          </a:p>
          <a:p>
            <a:pPr lvl="2"/>
            <a:r>
              <a:rPr dirty="0" smtClean="0"/>
              <a:t>由于大脑皮质对脊髓排尿中枢的抑制减弱</a:t>
            </a:r>
            <a:r>
              <a:rPr dirty="0"/>
              <a:t>，</a:t>
            </a:r>
            <a:r>
              <a:rPr dirty="0" smtClean="0"/>
              <a:t>引起膀胱逼尿肌不自主收缩或反射亢进</a:t>
            </a:r>
            <a:r>
              <a:rPr dirty="0"/>
              <a:t>，</a:t>
            </a:r>
            <a:r>
              <a:rPr dirty="0" smtClean="0"/>
              <a:t>使膀胱收缩不受控制</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Rectangle 2"/>
          <p:cNvSpPr>
            <a:spLocks noGrp="1" noChangeArrowheads="1"/>
          </p:cNvSpPr>
          <p:nvPr>
            <p:ph type="title"/>
          </p:nvPr>
        </p:nvSpPr>
        <p:spPr>
          <a:xfrm>
            <a:off x="142844" y="357166"/>
            <a:ext cx="8077200" cy="563563"/>
          </a:xfrm>
        </p:spPr>
        <p:txBody>
          <a:bodyPr/>
          <a:lstStyle/>
          <a:p>
            <a:pPr eaLnBrk="1" hangingPunct="1"/>
            <a:r>
              <a:rPr lang="zh-CN" altLang="en-US" dirty="0" smtClean="0">
                <a:latin typeface="Times New Roman" pitchFamily="18" charset="0"/>
                <a:ea typeface="宋体" charset="-122"/>
              </a:rPr>
              <a:t>一、概述</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785918" y="3429000"/>
            <a:ext cx="5429288" cy="3094142"/>
            <a:chOff x="3428992" y="3286124"/>
            <a:chExt cx="5429288" cy="3165580"/>
          </a:xfrm>
        </p:grpSpPr>
        <p:grpSp>
          <p:nvGrpSpPr>
            <p:cNvPr id="10" name="组合 9"/>
            <p:cNvGrpSpPr/>
            <p:nvPr/>
          </p:nvGrpSpPr>
          <p:grpSpPr>
            <a:xfrm>
              <a:off x="3428992" y="3286124"/>
              <a:ext cx="5429288" cy="3165580"/>
              <a:chOff x="3428992" y="3286124"/>
              <a:chExt cx="5429288" cy="3165580"/>
            </a:xfrm>
          </p:grpSpPr>
          <p:grpSp>
            <p:nvGrpSpPr>
              <p:cNvPr id="8" name="组合 7"/>
              <p:cNvGrpSpPr/>
              <p:nvPr/>
            </p:nvGrpSpPr>
            <p:grpSpPr>
              <a:xfrm>
                <a:off x="3643306" y="3286124"/>
                <a:ext cx="5214974" cy="3024195"/>
                <a:chOff x="3643306" y="3286124"/>
                <a:chExt cx="5214974" cy="3024195"/>
              </a:xfrm>
            </p:grpSpPr>
            <p:pic>
              <p:nvPicPr>
                <p:cNvPr id="6" name="Picture 2" descr="C:\Documents and Settings\Administrator\Application Data\360se6\Application\User Data\temp\u=4031405952,248522889&amp;fm=21&amp;gp=0.jpg"/>
                <p:cNvPicPr>
                  <a:picLocks noChangeAspect="1" noChangeArrowheads="1"/>
                </p:cNvPicPr>
                <p:nvPr/>
              </p:nvPicPr>
              <p:blipFill>
                <a:blip r:embed="rId2"/>
                <a:srcRect/>
                <a:stretch>
                  <a:fillRect/>
                </a:stretch>
              </p:blipFill>
              <p:spPr bwMode="auto">
                <a:xfrm>
                  <a:off x="4000496" y="3286124"/>
                  <a:ext cx="4786346" cy="3024195"/>
                </a:xfrm>
                <a:prstGeom prst="rect">
                  <a:avLst/>
                </a:prstGeom>
                <a:noFill/>
              </p:spPr>
            </p:pic>
            <p:sp>
              <p:nvSpPr>
                <p:cNvPr id="7" name="TextBox 6"/>
                <p:cNvSpPr txBox="1"/>
                <p:nvPr/>
              </p:nvSpPr>
              <p:spPr>
                <a:xfrm>
                  <a:off x="3643306" y="3286124"/>
                  <a:ext cx="5214974" cy="1200329"/>
                </a:xfrm>
                <a:prstGeom prst="rect">
                  <a:avLst/>
                </a:prstGeom>
                <a:solidFill>
                  <a:schemeClr val="bg1"/>
                </a:solidFill>
              </p:spPr>
              <p:txBody>
                <a:bodyPr wrap="square" rtlCol="0">
                  <a:spAutoFit/>
                </a:bodyPr>
                <a:lstStyle/>
                <a:p>
                  <a:endParaRPr lang="en-US" altLang="zh-CN" dirty="0" smtClean="0"/>
                </a:p>
                <a:p>
                  <a:endParaRPr lang="en-US" altLang="zh-CN" dirty="0" smtClean="0"/>
                </a:p>
                <a:p>
                  <a:endParaRPr lang="en-US" altLang="zh-CN" dirty="0" smtClean="0"/>
                </a:p>
                <a:p>
                  <a:endParaRPr lang="zh-CN" altLang="en-US" dirty="0"/>
                </a:p>
              </p:txBody>
            </p:sp>
          </p:grpSp>
          <p:sp>
            <p:nvSpPr>
              <p:cNvPr id="9" name="TextBox 8"/>
              <p:cNvSpPr txBox="1"/>
              <p:nvPr/>
            </p:nvSpPr>
            <p:spPr>
              <a:xfrm>
                <a:off x="3428992" y="4143380"/>
                <a:ext cx="2214578" cy="2308324"/>
              </a:xfrm>
              <a:prstGeom prst="rect">
                <a:avLst/>
              </a:prstGeom>
              <a:solidFill>
                <a:schemeClr val="bg1"/>
              </a:solidFill>
            </p:spPr>
            <p:txBody>
              <a:bodyPr wrap="square" rtlCol="0">
                <a:spAutoFit/>
              </a:bodyPr>
              <a:lstStyle/>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zh-CN" altLang="en-US" dirty="0"/>
              </a:p>
            </p:txBody>
          </p:sp>
        </p:grpSp>
        <p:sp>
          <p:nvSpPr>
            <p:cNvPr id="11" name="TextBox 10"/>
            <p:cNvSpPr txBox="1"/>
            <p:nvPr/>
          </p:nvSpPr>
          <p:spPr>
            <a:xfrm>
              <a:off x="7143768" y="4286256"/>
              <a:ext cx="1714512" cy="2031325"/>
            </a:xfrm>
            <a:prstGeom prst="rect">
              <a:avLst/>
            </a:prstGeom>
            <a:solidFill>
              <a:schemeClr val="bg1"/>
            </a:solidFill>
          </p:spPr>
          <p:txBody>
            <a:bodyPr wrap="square" rtlCol="0">
              <a:spAutoFit/>
            </a:bodyPr>
            <a:lstStyle/>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zh-CN" altLang="en-US" dirty="0"/>
            </a:p>
          </p:txBody>
        </p:sp>
      </p:grpSp>
      <p:sp>
        <p:nvSpPr>
          <p:cNvPr id="3" name="内容占位符 2"/>
          <p:cNvSpPr>
            <a:spLocks noGrp="1"/>
          </p:cNvSpPr>
          <p:nvPr>
            <p:ph idx="1"/>
          </p:nvPr>
        </p:nvSpPr>
        <p:spPr/>
        <p:txBody>
          <a:bodyPr/>
          <a:lstStyle/>
          <a:p>
            <a:pPr>
              <a:buNone/>
            </a:pPr>
            <a:r>
              <a:rPr lang="zh-CN" altLang="en-US" dirty="0" smtClean="0"/>
              <a:t> （二）病因与发病机制</a:t>
            </a:r>
            <a:endParaRPr lang="en-US" altLang="zh-CN" dirty="0" smtClean="0"/>
          </a:p>
          <a:p>
            <a:pPr lvl="1"/>
            <a:r>
              <a:rPr dirty="0" smtClean="0"/>
              <a:t>压力性尿失禁</a:t>
            </a:r>
            <a:endParaRPr lang="en-US" dirty="0" smtClean="0"/>
          </a:p>
          <a:p>
            <a:pPr lvl="2"/>
            <a:r>
              <a:rPr dirty="0" smtClean="0"/>
              <a:t>因咳嗽</a:t>
            </a:r>
            <a:r>
              <a:rPr dirty="0"/>
              <a:t>、打喷嚏、</a:t>
            </a:r>
            <a:r>
              <a:rPr dirty="0" smtClean="0"/>
              <a:t>弯腰或举重物等使腹压增加时所引起的不自主排尿</a:t>
            </a:r>
            <a:endParaRPr lang="en-US" dirty="0" smtClean="0"/>
          </a:p>
          <a:p>
            <a:pPr lvl="2"/>
            <a:r>
              <a:rPr dirty="0" smtClean="0"/>
              <a:t>多见于老年女性</a:t>
            </a:r>
            <a:r>
              <a:rPr dirty="0"/>
              <a:t>、</a:t>
            </a:r>
            <a:r>
              <a:rPr dirty="0" smtClean="0"/>
              <a:t>有盆腔或尿路手术史者</a:t>
            </a:r>
            <a:endParaRPr lang="en-US" dirty="0" smtClean="0"/>
          </a:p>
          <a:p>
            <a:pPr lvl="2"/>
            <a:r>
              <a:rPr dirty="0" smtClean="0"/>
              <a:t>主要与尿道括约肌张力减低</a:t>
            </a:r>
            <a:r>
              <a:rPr dirty="0"/>
              <a:t>，</a:t>
            </a:r>
            <a:r>
              <a:rPr dirty="0" smtClean="0"/>
              <a:t>或骨盆底部尿道周围肌肉和韧带松弛导致尿道阻力下降有关。</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Rectangle 2"/>
          <p:cNvSpPr>
            <a:spLocks noGrp="1" noChangeArrowheads="1"/>
          </p:cNvSpPr>
          <p:nvPr>
            <p:ph type="title"/>
          </p:nvPr>
        </p:nvSpPr>
        <p:spPr>
          <a:xfrm>
            <a:off x="142844" y="357166"/>
            <a:ext cx="8077200" cy="563563"/>
          </a:xfrm>
        </p:spPr>
        <p:txBody>
          <a:bodyPr/>
          <a:lstStyle/>
          <a:p>
            <a:pPr eaLnBrk="1" hangingPunct="1"/>
            <a:r>
              <a:rPr lang="zh-CN" altLang="en-US" dirty="0" smtClean="0">
                <a:latin typeface="Times New Roman" pitchFamily="18" charset="0"/>
                <a:ea typeface="宋体" charset="-122"/>
              </a:rPr>
              <a:t>一、概述</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a:buNone/>
            </a:pPr>
            <a:r>
              <a:rPr lang="zh-CN" altLang="en-US" dirty="0" smtClean="0"/>
              <a:t> （二）病因与发病机制</a:t>
            </a:r>
            <a:endParaRPr lang="en-US" altLang="zh-CN" dirty="0" smtClean="0"/>
          </a:p>
          <a:p>
            <a:pPr lvl="1"/>
            <a:r>
              <a:rPr dirty="0" smtClean="0"/>
              <a:t>功能性尿失禁</a:t>
            </a:r>
            <a:endParaRPr lang="en-US" dirty="0" smtClean="0"/>
          </a:p>
          <a:p>
            <a:pPr lvl="2"/>
            <a:r>
              <a:rPr dirty="0" smtClean="0"/>
              <a:t>因身体功能或认知功能受损未能及时排尿而引起</a:t>
            </a:r>
            <a:endParaRPr lang="en-US" dirty="0" smtClean="0"/>
          </a:p>
          <a:p>
            <a:pPr lvl="2"/>
            <a:r>
              <a:rPr dirty="0" smtClean="0"/>
              <a:t>多见于严重关节炎</a:t>
            </a:r>
            <a:r>
              <a:rPr dirty="0"/>
              <a:t>、脑血管病变、痴呆、</a:t>
            </a:r>
            <a:r>
              <a:rPr dirty="0" smtClean="0"/>
              <a:t>服用利尿剂或抗胆碱能等药物者</a:t>
            </a:r>
            <a:r>
              <a:rPr dirty="0"/>
              <a:t>，</a:t>
            </a:r>
            <a:r>
              <a:rPr dirty="0" smtClean="0"/>
              <a:t>其泌尿器官并无器质性性损害</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Rectangle 2"/>
          <p:cNvSpPr>
            <a:spLocks noGrp="1" noChangeArrowheads="1"/>
          </p:cNvSpPr>
          <p:nvPr>
            <p:ph type="title"/>
          </p:nvPr>
        </p:nvSpPr>
        <p:spPr>
          <a:xfrm>
            <a:off x="142844" y="357166"/>
            <a:ext cx="8077200" cy="563563"/>
          </a:xfrm>
        </p:spPr>
        <p:txBody>
          <a:bodyPr/>
          <a:lstStyle/>
          <a:p>
            <a:pPr eaLnBrk="1" hangingPunct="1"/>
            <a:r>
              <a:rPr lang="zh-CN" altLang="en-US" dirty="0" smtClean="0">
                <a:latin typeface="Times New Roman" pitchFamily="18" charset="0"/>
                <a:ea typeface="宋体" charset="-122"/>
              </a:rPr>
              <a:t>一、概述</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3500430" y="3357562"/>
            <a:ext cx="4857784" cy="3095633"/>
            <a:chOff x="3428992" y="3357562"/>
            <a:chExt cx="4857784" cy="3095633"/>
          </a:xfrm>
        </p:grpSpPr>
        <p:grpSp>
          <p:nvGrpSpPr>
            <p:cNvPr id="8" name="组合 7"/>
            <p:cNvGrpSpPr/>
            <p:nvPr/>
          </p:nvGrpSpPr>
          <p:grpSpPr>
            <a:xfrm>
              <a:off x="3428992" y="3357562"/>
              <a:ext cx="4786346" cy="3095633"/>
              <a:chOff x="3428992" y="3357562"/>
              <a:chExt cx="4786346" cy="3095633"/>
            </a:xfrm>
          </p:grpSpPr>
          <p:pic>
            <p:nvPicPr>
              <p:cNvPr id="6" name="Picture 2" descr="C:\Documents and Settings\Administrator\Application Data\360se6\Application\User Data\temp\u=4031405952,248522889&amp;fm=21&amp;gp=0.jpg"/>
              <p:cNvPicPr>
                <a:picLocks noChangeAspect="1" noChangeArrowheads="1"/>
              </p:cNvPicPr>
              <p:nvPr/>
            </p:nvPicPr>
            <p:blipFill>
              <a:blip r:embed="rId2"/>
              <a:srcRect/>
              <a:stretch>
                <a:fillRect/>
              </a:stretch>
            </p:blipFill>
            <p:spPr bwMode="auto">
              <a:xfrm>
                <a:off x="4143372" y="4000504"/>
                <a:ext cx="4071966" cy="2452691"/>
              </a:xfrm>
              <a:prstGeom prst="ellipse">
                <a:avLst/>
              </a:prstGeom>
              <a:ln>
                <a:noFill/>
              </a:ln>
              <a:effectLst>
                <a:softEdge rad="112500"/>
              </a:effectLst>
            </p:spPr>
          </p:pic>
          <p:sp>
            <p:nvSpPr>
              <p:cNvPr id="7" name="TextBox 6"/>
              <p:cNvSpPr txBox="1"/>
              <p:nvPr/>
            </p:nvSpPr>
            <p:spPr>
              <a:xfrm>
                <a:off x="3428992" y="3357562"/>
                <a:ext cx="4786346" cy="1477328"/>
              </a:xfrm>
              <a:prstGeom prst="rect">
                <a:avLst/>
              </a:prstGeom>
              <a:solidFill>
                <a:schemeClr val="bg1"/>
              </a:solidFill>
            </p:spPr>
            <p:txBody>
              <a:bodyPr wrap="square" rtlCol="0">
                <a:spAutoFit/>
              </a:bodyPr>
              <a:lstStyle/>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p:txBody>
          </p:sp>
        </p:grpSp>
        <p:sp>
          <p:nvSpPr>
            <p:cNvPr id="9" name="TextBox 8"/>
            <p:cNvSpPr txBox="1"/>
            <p:nvPr/>
          </p:nvSpPr>
          <p:spPr>
            <a:xfrm>
              <a:off x="5500694" y="3857628"/>
              <a:ext cx="2786082" cy="2585323"/>
            </a:xfrm>
            <a:prstGeom prst="rect">
              <a:avLst/>
            </a:prstGeom>
            <a:solidFill>
              <a:schemeClr val="bg1"/>
            </a:solidFill>
          </p:spPr>
          <p:txBody>
            <a:bodyPr wrap="square" rtlCol="0">
              <a:spAutoFit/>
            </a:bodyPr>
            <a:lstStyle/>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zh-CN" altLang="en-US" dirty="0"/>
            </a:p>
          </p:txBody>
        </p:sp>
      </p:grpSp>
      <p:sp>
        <p:nvSpPr>
          <p:cNvPr id="3" name="内容占位符 2"/>
          <p:cNvSpPr>
            <a:spLocks noGrp="1"/>
          </p:cNvSpPr>
          <p:nvPr>
            <p:ph idx="1"/>
          </p:nvPr>
        </p:nvSpPr>
        <p:spPr/>
        <p:txBody>
          <a:bodyPr/>
          <a:lstStyle/>
          <a:p>
            <a:pPr>
              <a:buNone/>
            </a:pPr>
            <a:r>
              <a:rPr lang="zh-CN" altLang="en-US" dirty="0" smtClean="0"/>
              <a:t> （二）病因与发病机制</a:t>
            </a:r>
            <a:endParaRPr lang="en-US" altLang="zh-CN" dirty="0" smtClean="0"/>
          </a:p>
          <a:p>
            <a:pPr lvl="1"/>
            <a:r>
              <a:rPr dirty="0" smtClean="0"/>
              <a:t>溢出性尿失禁</a:t>
            </a:r>
            <a:endParaRPr lang="en-US" dirty="0" smtClean="0"/>
          </a:p>
          <a:p>
            <a:pPr lvl="2"/>
            <a:r>
              <a:rPr dirty="0" smtClean="0"/>
              <a:t>尿液从过度充盈的膀胱中滴出</a:t>
            </a:r>
            <a:r>
              <a:rPr dirty="0"/>
              <a:t>，又称假性尿失禁</a:t>
            </a:r>
            <a:r>
              <a:rPr dirty="0" smtClean="0"/>
              <a:t>。</a:t>
            </a:r>
            <a:endParaRPr lang="en-US" dirty="0"/>
          </a:p>
          <a:p>
            <a:pPr lvl="2"/>
            <a:r>
              <a:rPr dirty="0" smtClean="0"/>
              <a:t>由于各种原因使膀胱排尿出口梗阻或膀胱逼尿肌失去正常张力</a:t>
            </a:r>
            <a:r>
              <a:rPr dirty="0"/>
              <a:t>，引起尿潴留，进而因膀胱过度充盈，</a:t>
            </a:r>
            <a:r>
              <a:rPr dirty="0" smtClean="0"/>
              <a:t>造成尿液从尿道不断溢出</a:t>
            </a:r>
            <a:endParaRPr lang="en-US" dirty="0" smtClean="0"/>
          </a:p>
          <a:p>
            <a:pPr lvl="2"/>
            <a:r>
              <a:rPr dirty="0" smtClean="0"/>
              <a:t>常见于前列腺增生</a:t>
            </a:r>
            <a:r>
              <a:rPr dirty="0"/>
              <a:t>、膀胱颈梗阻、</a:t>
            </a:r>
            <a:r>
              <a:rPr dirty="0" smtClean="0"/>
              <a:t>尿道狭窄等下尿路梗阻。</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Rectangle 2"/>
          <p:cNvSpPr>
            <a:spLocks noGrp="1" noChangeArrowheads="1"/>
          </p:cNvSpPr>
          <p:nvPr>
            <p:ph type="title"/>
          </p:nvPr>
        </p:nvSpPr>
        <p:spPr>
          <a:xfrm>
            <a:off x="142844" y="357166"/>
            <a:ext cx="8077200" cy="563563"/>
          </a:xfrm>
        </p:spPr>
        <p:txBody>
          <a:bodyPr/>
          <a:lstStyle/>
          <a:p>
            <a:pPr eaLnBrk="1" hangingPunct="1"/>
            <a:r>
              <a:rPr lang="zh-CN" altLang="en-US" dirty="0" smtClean="0">
                <a:latin typeface="Times New Roman" pitchFamily="18" charset="0"/>
                <a:ea typeface="宋体" charset="-122"/>
              </a:rPr>
              <a:t>一、概述</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课件模板">
  <a:themeElements>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fontScheme name="课件模板">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clrMap bg1="lt1" tx1="dk1" bg2="lt2" tx2="dk2" accent1="accent1" accent2="accent2" accent3="accent3" accent4="accent4" accent5="accent5" accent6="accent6" hlink="hlink" folHlink="folHlink"/>
    </a:extraClrScheme>
    <a:extraClrScheme>
      <a:clrScheme name="课件模板 2">
        <a:dk1>
          <a:srgbClr val="336699"/>
        </a:dk1>
        <a:lt1>
          <a:srgbClr val="FFFFFF"/>
        </a:lt1>
        <a:dk2>
          <a:srgbClr val="000000"/>
        </a:dk2>
        <a:lt2>
          <a:srgbClr val="DDDDDD"/>
        </a:lt2>
        <a:accent1>
          <a:srgbClr val="BEC779"/>
        </a:accent1>
        <a:accent2>
          <a:srgbClr val="C78DD7"/>
        </a:accent2>
        <a:accent3>
          <a:srgbClr val="FFFFFF"/>
        </a:accent3>
        <a:accent4>
          <a:srgbClr val="2A5682"/>
        </a:accent4>
        <a:accent5>
          <a:srgbClr val="DBE0BE"/>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3">
        <a:dk1>
          <a:srgbClr val="336699"/>
        </a:dk1>
        <a:lt1>
          <a:srgbClr val="FFFFFF"/>
        </a:lt1>
        <a:dk2>
          <a:srgbClr val="000000"/>
        </a:dk2>
        <a:lt2>
          <a:srgbClr val="DDDDDD"/>
        </a:lt2>
        <a:accent1>
          <a:srgbClr val="E8B558"/>
        </a:accent1>
        <a:accent2>
          <a:srgbClr val="C78DD7"/>
        </a:accent2>
        <a:accent3>
          <a:srgbClr val="FFFFFF"/>
        </a:accent3>
        <a:accent4>
          <a:srgbClr val="2A5682"/>
        </a:accent4>
        <a:accent5>
          <a:srgbClr val="F2D7B4"/>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4">
        <a:dk1>
          <a:srgbClr val="336699"/>
        </a:dk1>
        <a:lt1>
          <a:srgbClr val="FFFFFF"/>
        </a:lt1>
        <a:dk2>
          <a:srgbClr val="000000"/>
        </a:dk2>
        <a:lt2>
          <a:srgbClr val="F7F4D5"/>
        </a:lt2>
        <a:accent1>
          <a:srgbClr val="79B4C7"/>
        </a:accent1>
        <a:accent2>
          <a:srgbClr val="C78DD7"/>
        </a:accent2>
        <a:accent3>
          <a:srgbClr val="FFFFFF"/>
        </a:accent3>
        <a:accent4>
          <a:srgbClr val="2A5682"/>
        </a:accent4>
        <a:accent5>
          <a:srgbClr val="BED6E0"/>
        </a:accent5>
        <a:accent6>
          <a:srgbClr val="B47FC3"/>
        </a:accent6>
        <a:hlink>
          <a:srgbClr val="E79633"/>
        </a:hlink>
        <a:folHlink>
          <a:srgbClr val="878FA5"/>
        </a:folHlink>
      </a:clrScheme>
      <a:clrMap bg1="lt1" tx1="dk1" bg2="lt2" tx2="dk2" accent1="accent1" accent2="accent2" accent3="accent3" accent4="accent4" accent5="accent5" accent6="accent6" hlink="hlink" folHlink="folHlink"/>
    </a:extraClrScheme>
    <a:extraClrScheme>
      <a:clrScheme name="课件模板 5">
        <a:dk1>
          <a:srgbClr val="666699"/>
        </a:dk1>
        <a:lt1>
          <a:srgbClr val="FFFFFF"/>
        </a:lt1>
        <a:dk2>
          <a:srgbClr val="000000"/>
        </a:dk2>
        <a:lt2>
          <a:srgbClr val="F7F4D5"/>
        </a:lt2>
        <a:accent1>
          <a:srgbClr val="A2B5CA"/>
        </a:accent1>
        <a:accent2>
          <a:srgbClr val="CF934B"/>
        </a:accent2>
        <a:accent3>
          <a:srgbClr val="FFFFFF"/>
        </a:accent3>
        <a:accent4>
          <a:srgbClr val="565682"/>
        </a:accent4>
        <a:accent5>
          <a:srgbClr val="CED7E1"/>
        </a:accent5>
        <a:accent6>
          <a:srgbClr val="BB8543"/>
        </a:accent6>
        <a:hlink>
          <a:srgbClr val="3B8FB1"/>
        </a:hlink>
        <a:folHlink>
          <a:srgbClr val="878FA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1010</TotalTime>
  <Pages>0</Pages>
  <Words>547</Words>
  <Characters>0</Characters>
  <Application>Microsoft Office PowerPoint</Application>
  <DocSecurity>0</DocSecurity>
  <PresentationFormat>全屏显示(4:3)</PresentationFormat>
  <Lines>0</Lines>
  <Paragraphs>148</Paragraphs>
  <Slides>16</Slides>
  <Notes>0</Notes>
  <HiddenSlides>0</HiddenSlides>
  <MMClips>0</MMClips>
  <ScaleCrop>false</ScaleCrop>
  <HeadingPairs>
    <vt:vector size="4" baseType="variant">
      <vt:variant>
        <vt:lpstr>主题</vt:lpstr>
      </vt:variant>
      <vt:variant>
        <vt:i4>1</vt:i4>
      </vt:variant>
      <vt:variant>
        <vt:lpstr>幻灯片标题</vt:lpstr>
      </vt:variant>
      <vt:variant>
        <vt:i4>16</vt:i4>
      </vt:variant>
    </vt:vector>
  </HeadingPairs>
  <TitlesOfParts>
    <vt:vector size="17" baseType="lpstr">
      <vt:lpstr>课件模板</vt:lpstr>
      <vt:lpstr>第十四节   尿失禁</vt:lpstr>
      <vt:lpstr>一、概述</vt:lpstr>
      <vt:lpstr>一、概述</vt:lpstr>
      <vt:lpstr>一、概述</vt:lpstr>
      <vt:lpstr>一、概述</vt:lpstr>
      <vt:lpstr>一、概述</vt:lpstr>
      <vt:lpstr>一、概述</vt:lpstr>
      <vt:lpstr>一、概述</vt:lpstr>
      <vt:lpstr>一、概述</vt:lpstr>
      <vt:lpstr>二、护理评估</vt:lpstr>
      <vt:lpstr>二、护理评估</vt:lpstr>
      <vt:lpstr>二、护理评估</vt:lpstr>
      <vt:lpstr>二、护理评估</vt:lpstr>
      <vt:lpstr>二、护理评估</vt:lpstr>
      <vt:lpstr>三、常见护理诊断</vt:lpstr>
      <vt:lpstr>三、常见护理诊断</vt:lpstr>
    </vt:vector>
  </TitlesOfParts>
  <Company>pump</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课程名称</dc:title>
  <dc:creator>zhang7</dc:creator>
  <cp:lastModifiedBy>赵欣</cp:lastModifiedBy>
  <cp:revision>228</cp:revision>
  <cp:lastPrinted>1899-12-30T00:00:00Z</cp:lastPrinted>
  <dcterms:created xsi:type="dcterms:W3CDTF">2008-12-16T07:41:38Z</dcterms:created>
  <dcterms:modified xsi:type="dcterms:W3CDTF">2015-12-11T08:42:44Z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2052-6.4.0.1920</vt:lpwstr>
  </property>
</Properties>
</file>